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65" r:id="rId1"/>
    <p:sldMasterId id="2147484271" r:id="rId2"/>
    <p:sldMasterId id="2147484273" r:id="rId3"/>
    <p:sldMasterId id="2147484277" r:id="rId4"/>
    <p:sldMasterId id="2147484279" r:id="rId5"/>
    <p:sldMasterId id="2147484281" r:id="rId6"/>
  </p:sldMasterIdLst>
  <p:notesMasterIdLst>
    <p:notesMasterId r:id="rId65"/>
  </p:notesMasterIdLst>
  <p:handoutMasterIdLst>
    <p:handoutMasterId r:id="rId66"/>
  </p:handoutMasterIdLst>
  <p:sldIdLst>
    <p:sldId id="328" r:id="rId7"/>
    <p:sldId id="326" r:id="rId8"/>
    <p:sldId id="339" r:id="rId9"/>
    <p:sldId id="314" r:id="rId10"/>
    <p:sldId id="259" r:id="rId11"/>
    <p:sldId id="295" r:id="rId12"/>
    <p:sldId id="274" r:id="rId13"/>
    <p:sldId id="368" r:id="rId14"/>
    <p:sldId id="275" r:id="rId15"/>
    <p:sldId id="273" r:id="rId16"/>
    <p:sldId id="315" r:id="rId17"/>
    <p:sldId id="277" r:id="rId18"/>
    <p:sldId id="301" r:id="rId19"/>
    <p:sldId id="303" r:id="rId20"/>
    <p:sldId id="279" r:id="rId21"/>
    <p:sldId id="289" r:id="rId22"/>
    <p:sldId id="313" r:id="rId23"/>
    <p:sldId id="304" r:id="rId24"/>
    <p:sldId id="338" r:id="rId25"/>
    <p:sldId id="283" r:id="rId26"/>
    <p:sldId id="284" r:id="rId27"/>
    <p:sldId id="286" r:id="rId28"/>
    <p:sldId id="287" r:id="rId29"/>
    <p:sldId id="288" r:id="rId30"/>
    <p:sldId id="285" r:id="rId31"/>
    <p:sldId id="320" r:id="rId32"/>
    <p:sldId id="300" r:id="rId33"/>
    <p:sldId id="365" r:id="rId34"/>
    <p:sldId id="306" r:id="rId35"/>
    <p:sldId id="331" r:id="rId36"/>
    <p:sldId id="332" r:id="rId37"/>
    <p:sldId id="333" r:id="rId38"/>
    <p:sldId id="334" r:id="rId39"/>
    <p:sldId id="335" r:id="rId40"/>
    <p:sldId id="367" r:id="rId41"/>
    <p:sldId id="342" r:id="rId42"/>
    <p:sldId id="343" r:id="rId43"/>
    <p:sldId id="344" r:id="rId44"/>
    <p:sldId id="345" r:id="rId45"/>
    <p:sldId id="346" r:id="rId46"/>
    <p:sldId id="347" r:id="rId47"/>
    <p:sldId id="348" r:id="rId48"/>
    <p:sldId id="349" r:id="rId49"/>
    <p:sldId id="350" r:id="rId50"/>
    <p:sldId id="351" r:id="rId51"/>
    <p:sldId id="352" r:id="rId52"/>
    <p:sldId id="353" r:id="rId53"/>
    <p:sldId id="354" r:id="rId54"/>
    <p:sldId id="355" r:id="rId55"/>
    <p:sldId id="356" r:id="rId56"/>
    <p:sldId id="357" r:id="rId57"/>
    <p:sldId id="358" r:id="rId58"/>
    <p:sldId id="359" r:id="rId59"/>
    <p:sldId id="360" r:id="rId60"/>
    <p:sldId id="366" r:id="rId61"/>
    <p:sldId id="362" r:id="rId62"/>
    <p:sldId id="363" r:id="rId63"/>
    <p:sldId id="364" r:id="rId64"/>
  </p:sldIdLst>
  <p:sldSz cx="12192000" cy="6858000"/>
  <p:notesSz cx="6858000" cy="9144000"/>
  <p:custDataLst>
    <p:tags r:id="rId6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A1A8"/>
    <a:srgbClr val="FF0000"/>
    <a:srgbClr val="9900CC"/>
    <a:srgbClr val="0000FF"/>
    <a:srgbClr val="FF0066"/>
    <a:srgbClr val="CC0066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2" autoAdjust="0"/>
    <p:restoredTop sz="94660"/>
  </p:normalViewPr>
  <p:slideViewPr>
    <p:cSldViewPr>
      <p:cViewPr varScale="1">
        <p:scale>
          <a:sx n="62" d="100"/>
          <a:sy n="62" d="100"/>
        </p:scale>
        <p:origin x="40" y="6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286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slide" Target="slides/slide57.xml"/><Relationship Id="rId68" Type="http://schemas.openxmlformats.org/officeDocument/2006/relationships/presProps" Target="presProps.xml"/><Relationship Id="rId7" Type="http://schemas.openxmlformats.org/officeDocument/2006/relationships/slide" Target="slides/slide1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slide" Target="slides/slide5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viewProps" Target="view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tags" Target="tags/tag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4AC247-F679-415F-9D8D-B660564DC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108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72B0B5A-86D7-4714-BDB3-108EC581DF83}" type="datetimeFigureOut">
              <a:rPr lang="en-US"/>
              <a:pPr>
                <a:defRPr/>
              </a:pPr>
              <a:t>9/25/2021</a:t>
            </a:fld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1516E696-C53D-4A64-8FDF-9A8CFF74F5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56267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6D82F-D85A-4912-A789-628B97B52CD5}" type="slidenum">
              <a:rPr lang="en-GB" altLang="en-US" smtClean="0"/>
              <a:pPr/>
              <a:t>38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88681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6D82F-D85A-4912-A789-628B97B52CD5}" type="slidenum">
              <a:rPr lang="en-GB" altLang="en-US" smtClean="0"/>
              <a:pPr/>
              <a:t>39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52305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Võ Nhật Trường</a:t>
            </a:r>
          </a:p>
        </p:txBody>
      </p:sp>
    </p:spTree>
    <p:extLst>
      <p:ext uri="{BB962C8B-B14F-4D97-AF65-F5344CB8AC3E}">
        <p14:creationId xmlns:p14="http://schemas.microsoft.com/office/powerpoint/2010/main" val="275690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Võ Nhật Trường</a:t>
            </a:r>
          </a:p>
        </p:txBody>
      </p:sp>
    </p:spTree>
    <p:extLst>
      <p:ext uri="{BB962C8B-B14F-4D97-AF65-F5344CB8AC3E}">
        <p14:creationId xmlns:p14="http://schemas.microsoft.com/office/powerpoint/2010/main" val="1876163281"/>
      </p:ext>
    </p:extLst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GV: VÕ NHẬT TRƯỜNG</a:t>
            </a:r>
          </a:p>
        </p:txBody>
      </p:sp>
    </p:spTree>
    <p:extLst>
      <p:ext uri="{BB962C8B-B14F-4D97-AF65-F5344CB8AC3E}">
        <p14:creationId xmlns:p14="http://schemas.microsoft.com/office/powerpoint/2010/main" val="1912512532"/>
      </p:ext>
    </p:extLst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73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755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Võ Nhật Trường</a:t>
            </a:r>
          </a:p>
        </p:txBody>
      </p:sp>
    </p:spTree>
    <p:extLst>
      <p:ext uri="{BB962C8B-B14F-4D97-AF65-F5344CB8AC3E}">
        <p14:creationId xmlns:p14="http://schemas.microsoft.com/office/powerpoint/2010/main" val="177596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BB42D7-1CBF-4633-86A9-9FEE4A49BF8A}" type="datetimeFigureOut">
              <a:rPr lang="vi-VN" altLang="en-US"/>
              <a:pPr/>
              <a:t>25/09/2021</a:t>
            </a:fld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1C27ADB-96DE-4570-A694-FE50DF69753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427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242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GV: VÕ NHẬT TRƯỜNG</a:t>
            </a:r>
          </a:p>
        </p:txBody>
      </p:sp>
    </p:spTree>
    <p:extLst>
      <p:ext uri="{BB962C8B-B14F-4D97-AF65-F5344CB8AC3E}">
        <p14:creationId xmlns:p14="http://schemas.microsoft.com/office/powerpoint/2010/main" val="330847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2.gif"/><Relationship Id="rId7" Type="http://schemas.openxmlformats.org/officeDocument/2006/relationships/image" Target="../media/image16.gi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14.png"/><Relationship Id="rId10" Type="http://schemas.openxmlformats.org/officeDocument/2006/relationships/image" Target="../media/image3.png"/><Relationship Id="rId4" Type="http://schemas.openxmlformats.org/officeDocument/2006/relationships/image" Target="../media/image13.png"/><Relationship Id="rId9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7.jpeg"/><Relationship Id="rId7" Type="http://schemas.openxmlformats.org/officeDocument/2006/relationships/image" Target="../media/image2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.png"/><Relationship Id="rId5" Type="http://schemas.openxmlformats.org/officeDocument/2006/relationships/image" Target="../media/image18.wmf"/><Relationship Id="rId4" Type="http://schemas.openxmlformats.org/officeDocument/2006/relationships/hyperlink" Target="../User/My%20Documents/132%20-%20Bong%20dien%20dien%20-%20Phi%20Nhung.mp3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08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753440" y="6583274"/>
            <a:ext cx="2438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000" tIns="45720" rIns="5400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>
                <a:solidFill>
                  <a:srgbClr val="FFABAB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</a:lstStyle>
          <a:p>
            <a:r>
              <a:rPr lang="en-US" altLang="en-US"/>
              <a:t>Võ Nhật Trường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0" y="1"/>
            <a:ext cx="12192000" cy="1033463"/>
            <a:chOff x="0" y="0"/>
            <a:chExt cx="9144000" cy="1033463"/>
          </a:xfrm>
        </p:grpSpPr>
        <p:grpSp>
          <p:nvGrpSpPr>
            <p:cNvPr id="84994" name="Group 2"/>
            <p:cNvGrpSpPr>
              <a:grpSpLocks/>
            </p:cNvGrpSpPr>
            <p:nvPr userDrawn="1"/>
          </p:nvGrpSpPr>
          <p:grpSpPr bwMode="auto">
            <a:xfrm>
              <a:off x="0" y="0"/>
              <a:ext cx="9144000" cy="1033463"/>
              <a:chOff x="0" y="0"/>
              <a:chExt cx="5760" cy="651"/>
            </a:xfrm>
          </p:grpSpPr>
          <p:grpSp>
            <p:nvGrpSpPr>
              <p:cNvPr id="84995" name="Group 3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624"/>
                <a:chOff x="0" y="0"/>
                <a:chExt cx="5760" cy="624"/>
              </a:xfrm>
            </p:grpSpPr>
            <p:pic>
              <p:nvPicPr>
                <p:cNvPr id="84996" name="Picture 4" descr="3"/>
                <p:cNvPicPr>
                  <a:picLocks noChangeAspect="1" noChangeArrowheads="1"/>
                </p:cNvPicPr>
                <p:nvPr userDrawn="1"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5760" cy="62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84997" name="Text Box 5"/>
                <p:cNvSpPr txBox="1">
                  <a:spLocks noChangeArrowheads="1"/>
                </p:cNvSpPr>
                <p:nvPr userDrawn="1"/>
              </p:nvSpPr>
              <p:spPr bwMode="auto">
                <a:xfrm>
                  <a:off x="5115" y="0"/>
                  <a:ext cx="597" cy="2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00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square" lIns="36000" tIns="36000" rIns="36000" bIns="36000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2400" b="1" dirty="0">
                      <a:solidFill>
                        <a:schemeClr val="accent3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</a:t>
                  </a:r>
                  <a:r>
                    <a:rPr lang="en-US" altLang="en-US" sz="24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 </a:t>
                  </a:r>
                  <a:r>
                    <a:rPr lang="en-US" altLang="en-US" sz="1800" b="1" dirty="0">
                      <a:solidFill>
                        <a:srgbClr val="FFFFFF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Tin 9</a:t>
                  </a:r>
                </a:p>
              </p:txBody>
            </p:sp>
          </p:grpSp>
          <p:grpSp>
            <p:nvGrpSpPr>
              <p:cNvPr id="84998" name="Group 6"/>
              <p:cNvGrpSpPr>
                <a:grpSpLocks/>
              </p:cNvGrpSpPr>
              <p:nvPr userDrawn="1"/>
            </p:nvGrpSpPr>
            <p:grpSpPr bwMode="auto">
              <a:xfrm>
                <a:off x="0" y="48"/>
                <a:ext cx="802" cy="603"/>
                <a:chOff x="0" y="48"/>
                <a:chExt cx="816" cy="575"/>
              </a:xfrm>
            </p:grpSpPr>
            <p:sp>
              <p:nvSpPr>
                <p:cNvPr id="84999" name="Rectangle 7" descr="Horizontal brick"/>
                <p:cNvSpPr>
                  <a:spLocks noChangeArrowheads="1"/>
                </p:cNvSpPr>
                <p:nvPr userDrawn="1"/>
              </p:nvSpPr>
              <p:spPr bwMode="auto">
                <a:xfrm>
                  <a:off x="0" y="309"/>
                  <a:ext cx="816" cy="314"/>
                </a:xfrm>
                <a:prstGeom prst="rect">
                  <a:avLst/>
                </a:prstGeom>
                <a:pattFill prst="horzBrick">
                  <a:fgClr>
                    <a:srgbClr val="FCA2C4"/>
                  </a:fgClr>
                  <a:bgClr>
                    <a:schemeClr val="bg1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 sz="2800"/>
                </a:p>
              </p:txBody>
            </p:sp>
            <p:grpSp>
              <p:nvGrpSpPr>
                <p:cNvPr id="85000" name="Group 8"/>
                <p:cNvGrpSpPr>
                  <a:grpSpLocks/>
                </p:cNvGrpSpPr>
                <p:nvPr userDrawn="1"/>
              </p:nvGrpSpPr>
              <p:grpSpPr bwMode="auto">
                <a:xfrm>
                  <a:off x="55" y="48"/>
                  <a:ext cx="714" cy="528"/>
                  <a:chOff x="55" y="48"/>
                  <a:chExt cx="714" cy="528"/>
                </a:xfrm>
              </p:grpSpPr>
              <p:pic>
                <p:nvPicPr>
                  <p:cNvPr id="85001" name="Picture 9" descr="Untitled-4 copy"/>
                  <p:cNvPicPr>
                    <a:picLocks noChangeAspect="1" noChangeArrowheads="1"/>
                  </p:cNvPicPr>
                  <p:nvPr userDrawn="1"/>
                </p:nvPicPr>
                <p:blipFill>
                  <a:blip r:embed="rId6" cstate="print">
                    <a:lum bright="20000" contrast="20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5" y="48"/>
                    <a:ext cx="663" cy="5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grpSp>
                <p:nvGrpSpPr>
                  <p:cNvPr id="85002" name="Group 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55" y="48"/>
                    <a:ext cx="714" cy="528"/>
                    <a:chOff x="55" y="48"/>
                    <a:chExt cx="714" cy="528"/>
                  </a:xfrm>
                </p:grpSpPr>
                <p:sp>
                  <p:nvSpPr>
                    <p:cNvPr id="85003" name="WordArt 11"/>
                    <p:cNvSpPr>
                      <a:spLocks noChangeArrowheads="1" noChangeShapeType="1" noTextEdit="1"/>
                    </p:cNvSpPr>
                    <p:nvPr userDrawn="1"/>
                  </p:nvSpPr>
                  <p:spPr bwMode="auto">
                    <a:xfrm>
                      <a:off x="63" y="48"/>
                      <a:ext cx="706" cy="528"/>
                    </a:xfrm>
                    <a:prstGeom prst="rect">
                      <a:avLst/>
                    </a:prstGeom>
                    <a:extLst>
                      <a:ext uri="{AF507438-7753-43E0-B8FC-AC1667EBCBE1}">
                        <a14:hiddenEffects xmlns:a14="http://schemas.microsoft.com/office/drawing/2010/main">
                          <a:effectLst/>
                        </a14:hiddenEffects>
                      </a:ext>
                    </a:extLst>
                  </p:spPr>
                  <p:txBody>
                    <a:bodyPr spcFirstLastPara="1" wrap="none" fromWordArt="1">
                      <a:prstTxWarp prst="textArchUp">
                        <a:avLst>
                          <a:gd name="adj" fmla="val 11010877"/>
                        </a:avLst>
                      </a:prstTxWarp>
                    </a:bodyPr>
                    <a:lstStyle/>
                    <a:p>
                      <a:pPr algn="ctr"/>
                      <a:r>
                        <a:rPr lang="en-US" sz="3600" b="1" kern="10">
                          <a:ln w="9525">
                            <a:solidFill>
                              <a:srgbClr val="FF6600"/>
                            </a:solidFill>
                            <a:round/>
                            <a:headEnd/>
                            <a:tailEnd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THCS TAM QUAN BẮC</a:t>
                      </a:r>
                    </a:p>
                  </p:txBody>
                </p:sp>
                <p:sp>
                  <p:nvSpPr>
                    <p:cNvPr id="85004" name="WordArt 12"/>
                    <p:cNvSpPr>
                      <a:spLocks noChangeArrowheads="1" noChangeShapeType="1" noTextEdit="1"/>
                    </p:cNvSpPr>
                    <p:nvPr userDrawn="1"/>
                  </p:nvSpPr>
                  <p:spPr bwMode="auto">
                    <a:xfrm>
                      <a:off x="55" y="400"/>
                      <a:ext cx="706" cy="176"/>
                    </a:xfrm>
                    <a:prstGeom prst="rect">
                      <a:avLst/>
                    </a:prstGeom>
                    <a:extLst>
                      <a:ext uri="{AF507438-7753-43E0-B8FC-AC1667EBCBE1}">
                        <a14:hiddenEffects xmlns:a14="http://schemas.microsoft.com/office/drawing/2010/main">
                          <a:effectLst/>
                        </a14:hiddenEffects>
                      </a:ext>
                    </a:extLst>
                  </p:spPr>
                  <p:txBody>
                    <a:bodyPr wrap="none" fromWordArt="1">
                      <a:prstTxWarp prst="textCanDown">
                        <a:avLst>
                          <a:gd name="adj" fmla="val 33333"/>
                        </a:avLst>
                      </a:prstTxWarp>
                    </a:bodyPr>
                    <a:lstStyle/>
                    <a:p>
                      <a:pPr algn="ctr"/>
                      <a:r>
                        <a:rPr lang="en-US" sz="3600" b="1" kern="10">
                          <a:ln w="6350">
                            <a:solidFill>
                              <a:srgbClr val="FF6600"/>
                            </a:solidFill>
                            <a:round/>
                            <a:headEnd/>
                            <a:tailEnd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DẠY TỐT - HỌC TỐT</a:t>
                      </a:r>
                    </a:p>
                  </p:txBody>
                </p:sp>
              </p:grpSp>
            </p:grpSp>
          </p:grpSp>
        </p:grpSp>
        <p:sp>
          <p:nvSpPr>
            <p:cNvPr id="85009" name="Text Box 17"/>
            <p:cNvSpPr txBox="1">
              <a:spLocks noChangeArrowheads="1"/>
            </p:cNvSpPr>
            <p:nvPr userDrawn="1"/>
          </p:nvSpPr>
          <p:spPr bwMode="auto">
            <a:xfrm>
              <a:off x="1447800" y="76200"/>
              <a:ext cx="6705600" cy="83820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spcBef>
                  <a:spcPct val="50000"/>
                </a:spcBef>
              </a:pPr>
              <a:endParaRPr lang="en-US" altLang="en-US" sz="3200" b="1">
                <a:cs typeface="Arial" panose="020B0604020202020204" pitchFamily="34" charset="0"/>
              </a:endParaRPr>
            </a:p>
          </p:txBody>
        </p:sp>
        <p:grpSp>
          <p:nvGrpSpPr>
            <p:cNvPr id="85011" name="Group 19"/>
            <p:cNvGrpSpPr>
              <a:grpSpLocks/>
            </p:cNvGrpSpPr>
            <p:nvPr userDrawn="1"/>
          </p:nvGrpSpPr>
          <p:grpSpPr bwMode="auto">
            <a:xfrm>
              <a:off x="1484313" y="126170"/>
              <a:ext cx="1106488" cy="713618"/>
              <a:chOff x="868" y="218"/>
              <a:chExt cx="697" cy="366"/>
            </a:xfrm>
          </p:grpSpPr>
          <p:pic>
            <p:nvPicPr>
              <p:cNvPr id="85012" name="Picture 7" descr="014"/>
              <p:cNvPicPr>
                <a:picLocks noChangeAspect="1" noChangeArrowheads="1"/>
              </p:cNvPicPr>
              <p:nvPr userDrawn="1"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200003">
                <a:off x="868" y="277"/>
                <a:ext cx="697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5013" name="Text Box 9"/>
              <p:cNvSpPr txBox="1">
                <a:spLocks noChangeArrowheads="1"/>
              </p:cNvSpPr>
              <p:nvPr userDrawn="1"/>
            </p:nvSpPr>
            <p:spPr bwMode="auto">
              <a:xfrm rot="19701635">
                <a:off x="875" y="352"/>
                <a:ext cx="350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400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CĐỀ</a:t>
                </a:r>
              </a:p>
            </p:txBody>
          </p:sp>
          <p:sp>
            <p:nvSpPr>
              <p:cNvPr id="85014" name="Text Box 10"/>
              <p:cNvSpPr txBox="1">
                <a:spLocks noChangeArrowheads="1"/>
              </p:cNvSpPr>
              <p:nvPr userDrawn="1"/>
            </p:nvSpPr>
            <p:spPr bwMode="auto">
              <a:xfrm rot="19747892">
                <a:off x="1186" y="218"/>
                <a:ext cx="233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3</a:t>
                </a:r>
              </a:p>
            </p:txBody>
          </p:sp>
        </p:grpSp>
      </p:grpSp>
      <p:sp>
        <p:nvSpPr>
          <p:cNvPr id="85010" name="WordArt 18"/>
          <p:cNvSpPr>
            <a:spLocks noChangeArrowheads="1" noChangeShapeType="1" noTextEdit="1"/>
          </p:cNvSpPr>
          <p:nvPr userDrawn="1"/>
        </p:nvSpPr>
        <p:spPr bwMode="auto">
          <a:xfrm>
            <a:off x="3230157" y="16123"/>
            <a:ext cx="7564588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15106"/>
              </a:avLst>
            </a:prstTxWarp>
          </a:bodyPr>
          <a:lstStyle/>
          <a:p>
            <a:pPr algn="ctr"/>
            <a:r>
              <a:rPr lang="en-US" sz="28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Internet.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11179268" y="304800"/>
            <a:ext cx="81304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Tiết</a:t>
            </a:r>
            <a:r>
              <a:rPr lang="en-US" sz="2200" b="1" cap="none" spc="0" baseline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</a:p>
          <a:p>
            <a:pPr algn="ctr"/>
            <a:r>
              <a:rPr lang="en-US" sz="2200" b="1" cap="none" spc="0" baseline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7.8.9</a:t>
            </a:r>
            <a:endParaRPr lang="en-US" sz="2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5016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6" r:id="rId1"/>
    <p:sldLayoutId id="2147484283" r:id="rId2"/>
    <p:sldLayoutId id="2147484284" r:id="rId3"/>
  </p:sldLayoutIdLst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h5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200" y="5608638"/>
            <a:ext cx="1320800" cy="71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19" name="Picture 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900846"/>
            <a:ext cx="1219200" cy="74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20" name="Picture 4" descr="h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400" y="0"/>
            <a:ext cx="26416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21" name="WordArt 5"/>
          <p:cNvSpPr>
            <a:spLocks noChangeArrowheads="1" noChangeShapeType="1" noTextEdit="1"/>
          </p:cNvSpPr>
          <p:nvPr userDrawn="1"/>
        </p:nvSpPr>
        <p:spPr bwMode="auto">
          <a:xfrm>
            <a:off x="609600" y="2057400"/>
            <a:ext cx="13208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Arial" panose="020B0604020202020204" pitchFamily="34" charset="0"/>
              </a:rPr>
              <a:t>Nhóm 1</a:t>
            </a:r>
          </a:p>
        </p:txBody>
      </p:sp>
      <p:sp>
        <p:nvSpPr>
          <p:cNvPr id="86022" name="AutoShape 6"/>
          <p:cNvSpPr>
            <a:spLocks noChangeArrowheads="1"/>
          </p:cNvSpPr>
          <p:nvPr userDrawn="1"/>
        </p:nvSpPr>
        <p:spPr bwMode="auto">
          <a:xfrm>
            <a:off x="2870200" y="1752600"/>
            <a:ext cx="8094133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86023" name="AutoShape 7"/>
          <p:cNvSpPr>
            <a:spLocks noChangeArrowheads="1"/>
          </p:cNvSpPr>
          <p:nvPr userDrawn="1"/>
        </p:nvSpPr>
        <p:spPr bwMode="auto">
          <a:xfrm>
            <a:off x="2870200" y="2743200"/>
            <a:ext cx="8094133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86024" name="AutoShape 8"/>
          <p:cNvSpPr>
            <a:spLocks noChangeArrowheads="1"/>
          </p:cNvSpPr>
          <p:nvPr userDrawn="1"/>
        </p:nvSpPr>
        <p:spPr bwMode="auto">
          <a:xfrm>
            <a:off x="2853267" y="3746500"/>
            <a:ext cx="8094133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86025" name="AutoShape 9"/>
          <p:cNvSpPr>
            <a:spLocks noChangeArrowheads="1"/>
          </p:cNvSpPr>
          <p:nvPr userDrawn="1"/>
        </p:nvSpPr>
        <p:spPr bwMode="auto">
          <a:xfrm>
            <a:off x="2836334" y="4737100"/>
            <a:ext cx="8094133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86026" name="Rectangle 10"/>
          <p:cNvSpPr>
            <a:spLocks noChangeArrowheads="1"/>
          </p:cNvSpPr>
          <p:nvPr userDrawn="1"/>
        </p:nvSpPr>
        <p:spPr bwMode="auto">
          <a:xfrm>
            <a:off x="2133600" y="685800"/>
            <a:ext cx="88392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86027" name="WordArt 11"/>
          <p:cNvSpPr>
            <a:spLocks noChangeArrowheads="1" noChangeShapeType="1" noTextEdit="1"/>
          </p:cNvSpPr>
          <p:nvPr userDrawn="1"/>
        </p:nvSpPr>
        <p:spPr bwMode="auto">
          <a:xfrm>
            <a:off x="304800" y="76200"/>
            <a:ext cx="4470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Thảo luận nhóm</a:t>
            </a:r>
          </a:p>
        </p:txBody>
      </p:sp>
      <p:sp>
        <p:nvSpPr>
          <p:cNvPr id="86028" name="AutoShape 12"/>
          <p:cNvSpPr>
            <a:spLocks noChangeArrowheads="1"/>
          </p:cNvSpPr>
          <p:nvPr userDrawn="1"/>
        </p:nvSpPr>
        <p:spPr bwMode="auto">
          <a:xfrm>
            <a:off x="2844800" y="5727700"/>
            <a:ext cx="8094133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86029" name="WordArt 13"/>
          <p:cNvSpPr>
            <a:spLocks noChangeArrowheads="1" noChangeShapeType="1" noTextEdit="1"/>
          </p:cNvSpPr>
          <p:nvPr userDrawn="1"/>
        </p:nvSpPr>
        <p:spPr bwMode="auto">
          <a:xfrm>
            <a:off x="609600" y="2971800"/>
            <a:ext cx="13208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Nhóm 2</a:t>
            </a:r>
          </a:p>
        </p:txBody>
      </p:sp>
      <p:sp>
        <p:nvSpPr>
          <p:cNvPr id="86030" name="WordArt 14"/>
          <p:cNvSpPr>
            <a:spLocks noChangeArrowheads="1" noChangeShapeType="1" noTextEdit="1"/>
          </p:cNvSpPr>
          <p:nvPr userDrawn="1"/>
        </p:nvSpPr>
        <p:spPr bwMode="auto">
          <a:xfrm>
            <a:off x="609600" y="4038600"/>
            <a:ext cx="13208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Arial" panose="020B0604020202020204" pitchFamily="34" charset="0"/>
              </a:rPr>
              <a:t>Nhóm 3</a:t>
            </a:r>
          </a:p>
        </p:txBody>
      </p:sp>
      <p:sp>
        <p:nvSpPr>
          <p:cNvPr id="86031" name="WordArt 15"/>
          <p:cNvSpPr>
            <a:spLocks noChangeArrowheads="1" noChangeShapeType="1" noTextEdit="1"/>
          </p:cNvSpPr>
          <p:nvPr userDrawn="1"/>
        </p:nvSpPr>
        <p:spPr bwMode="auto">
          <a:xfrm>
            <a:off x="609600" y="4953000"/>
            <a:ext cx="13208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Arial" panose="020B0604020202020204" pitchFamily="34" charset="0"/>
              </a:rPr>
              <a:t>Nhóm 4</a:t>
            </a:r>
          </a:p>
        </p:txBody>
      </p:sp>
      <p:sp>
        <p:nvSpPr>
          <p:cNvPr id="86032" name="WordArt 16"/>
          <p:cNvSpPr>
            <a:spLocks noChangeArrowheads="1" noChangeShapeType="1" noTextEdit="1"/>
          </p:cNvSpPr>
          <p:nvPr userDrawn="1"/>
        </p:nvSpPr>
        <p:spPr bwMode="auto">
          <a:xfrm>
            <a:off x="609600" y="5867400"/>
            <a:ext cx="13208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800000"/>
                </a:solidFill>
                <a:cs typeface="Arial" panose="020B0604020202020204" pitchFamily="34" charset="0"/>
              </a:rPr>
              <a:t>Nhóm 5</a:t>
            </a:r>
          </a:p>
        </p:txBody>
      </p:sp>
      <p:pic>
        <p:nvPicPr>
          <p:cNvPr id="86033" name="Picture 17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876426"/>
            <a:ext cx="10668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34" name="Picture 18" descr="h1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2032000" cy="113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35" name="Picture 19" descr="h3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2971800"/>
            <a:ext cx="121920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36" name="Picture 20" descr="h4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4133850"/>
            <a:ext cx="12192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821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2" r:id="rId1"/>
  </p:sldLayoutIdLst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167 -1.32948E-6 C 0.49167 0.00023 -0.00711 0.00347 -0.00764 0.00717 C -0.00764 0.01087 0.49167 -1.32948E-6 0.49167 0.00023 Z " pathEditMode="relative" rAng="0" ptsTypes="aaa">
                                      <p:cBhvr>
                                        <p:cTn id="6" dur="5000" fill="hold"/>
                                        <p:tgtEl>
                                          <p:spTgt spid="86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65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AutoShape 2"/>
          <p:cNvSpPr>
            <a:spLocks noChangeArrowheads="1"/>
          </p:cNvSpPr>
          <p:nvPr userDrawn="1"/>
        </p:nvSpPr>
        <p:spPr bwMode="auto">
          <a:xfrm>
            <a:off x="296352" y="2484439"/>
            <a:ext cx="687917" cy="515937"/>
          </a:xfrm>
          <a:custGeom>
            <a:avLst/>
            <a:gdLst>
              <a:gd name="G0" fmla="+- 7776 0 0"/>
              <a:gd name="G1" fmla="+- 21600 0 7776"/>
              <a:gd name="G2" fmla="+- 21600 0 7776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7776" y="10800"/>
                </a:moveTo>
                <a:cubicBezTo>
                  <a:pt x="7776" y="12470"/>
                  <a:pt x="9130" y="13824"/>
                  <a:pt x="10800" y="13824"/>
                </a:cubicBezTo>
                <a:cubicBezTo>
                  <a:pt x="12470" y="13824"/>
                  <a:pt x="13824" y="12470"/>
                  <a:pt x="13824" y="10800"/>
                </a:cubicBezTo>
                <a:cubicBezTo>
                  <a:pt x="13824" y="9130"/>
                  <a:pt x="12470" y="7776"/>
                  <a:pt x="10800" y="7776"/>
                </a:cubicBezTo>
                <a:cubicBezTo>
                  <a:pt x="9130" y="7776"/>
                  <a:pt x="7776" y="9130"/>
                  <a:pt x="7776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87043" name="WordArt 3"/>
          <p:cNvSpPr>
            <a:spLocks noChangeArrowheads="1" noChangeShapeType="1" noTextEdit="1"/>
          </p:cNvSpPr>
          <p:nvPr userDrawn="1"/>
        </p:nvSpPr>
        <p:spPr bwMode="auto">
          <a:xfrm>
            <a:off x="1206615" y="2544763"/>
            <a:ext cx="505883" cy="3365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87044" name="WordArt 4"/>
          <p:cNvSpPr>
            <a:spLocks noChangeArrowheads="1" noChangeShapeType="1" noTextEdit="1"/>
          </p:cNvSpPr>
          <p:nvPr userDrawn="1"/>
        </p:nvSpPr>
        <p:spPr bwMode="auto">
          <a:xfrm>
            <a:off x="1221431" y="3646414"/>
            <a:ext cx="505884" cy="3365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87045" name="WordArt 5"/>
          <p:cNvSpPr>
            <a:spLocks noChangeArrowheads="1" noChangeShapeType="1" noTextEdit="1"/>
          </p:cNvSpPr>
          <p:nvPr userDrawn="1"/>
        </p:nvSpPr>
        <p:spPr bwMode="auto">
          <a:xfrm>
            <a:off x="1206615" y="4821160"/>
            <a:ext cx="505883" cy="3365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87046" name="WordArt 6"/>
          <p:cNvSpPr>
            <a:spLocks noChangeArrowheads="1" noChangeShapeType="1" noTextEdit="1"/>
          </p:cNvSpPr>
          <p:nvPr userDrawn="1"/>
        </p:nvSpPr>
        <p:spPr bwMode="auto">
          <a:xfrm>
            <a:off x="1206615" y="5870495"/>
            <a:ext cx="505883" cy="3365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D</a:t>
            </a:r>
          </a:p>
        </p:txBody>
      </p:sp>
      <p:sp>
        <p:nvSpPr>
          <p:cNvPr id="87047" name="Oval 7"/>
          <p:cNvSpPr>
            <a:spLocks noChangeArrowheads="1"/>
          </p:cNvSpPr>
          <p:nvPr userDrawn="1"/>
        </p:nvSpPr>
        <p:spPr bwMode="auto">
          <a:xfrm>
            <a:off x="469919" y="2616200"/>
            <a:ext cx="338667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87048" name="AutoShape 8"/>
          <p:cNvSpPr>
            <a:spLocks noChangeArrowheads="1"/>
          </p:cNvSpPr>
          <p:nvPr userDrawn="1"/>
        </p:nvSpPr>
        <p:spPr bwMode="auto">
          <a:xfrm>
            <a:off x="296352" y="3576565"/>
            <a:ext cx="687917" cy="515937"/>
          </a:xfrm>
          <a:custGeom>
            <a:avLst/>
            <a:gdLst>
              <a:gd name="G0" fmla="+- 8175 0 0"/>
              <a:gd name="G1" fmla="+- 21600 0 8175"/>
              <a:gd name="G2" fmla="+- 21600 0 8175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175" y="10800"/>
                </a:moveTo>
                <a:cubicBezTo>
                  <a:pt x="8175" y="12250"/>
                  <a:pt x="9350" y="13425"/>
                  <a:pt x="10800" y="13425"/>
                </a:cubicBezTo>
                <a:cubicBezTo>
                  <a:pt x="12250" y="13425"/>
                  <a:pt x="13425" y="12250"/>
                  <a:pt x="13425" y="10800"/>
                </a:cubicBezTo>
                <a:cubicBezTo>
                  <a:pt x="13425" y="9350"/>
                  <a:pt x="12250" y="8175"/>
                  <a:pt x="10800" y="8175"/>
                </a:cubicBezTo>
                <a:cubicBezTo>
                  <a:pt x="9350" y="8175"/>
                  <a:pt x="8175" y="9350"/>
                  <a:pt x="8175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87049" name="Oval 9"/>
          <p:cNvSpPr>
            <a:spLocks noChangeArrowheads="1"/>
          </p:cNvSpPr>
          <p:nvPr userDrawn="1"/>
        </p:nvSpPr>
        <p:spPr bwMode="auto">
          <a:xfrm>
            <a:off x="469919" y="3706739"/>
            <a:ext cx="338667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87050" name="AutoShape 10"/>
          <p:cNvSpPr>
            <a:spLocks noChangeArrowheads="1"/>
          </p:cNvSpPr>
          <p:nvPr userDrawn="1"/>
        </p:nvSpPr>
        <p:spPr bwMode="auto">
          <a:xfrm>
            <a:off x="296352" y="4710036"/>
            <a:ext cx="687917" cy="515937"/>
          </a:xfrm>
          <a:custGeom>
            <a:avLst/>
            <a:gdLst>
              <a:gd name="G0" fmla="+- 8175 0 0"/>
              <a:gd name="G1" fmla="+- 21600 0 8175"/>
              <a:gd name="G2" fmla="+- 21600 0 8175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175" y="10800"/>
                </a:moveTo>
                <a:cubicBezTo>
                  <a:pt x="8175" y="12250"/>
                  <a:pt x="9350" y="13425"/>
                  <a:pt x="10800" y="13425"/>
                </a:cubicBezTo>
                <a:cubicBezTo>
                  <a:pt x="12250" y="13425"/>
                  <a:pt x="13425" y="12250"/>
                  <a:pt x="13425" y="10800"/>
                </a:cubicBezTo>
                <a:cubicBezTo>
                  <a:pt x="13425" y="9350"/>
                  <a:pt x="12250" y="8175"/>
                  <a:pt x="10800" y="8175"/>
                </a:cubicBezTo>
                <a:cubicBezTo>
                  <a:pt x="9350" y="8175"/>
                  <a:pt x="8175" y="9350"/>
                  <a:pt x="8175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87051" name="Oval 11"/>
          <p:cNvSpPr>
            <a:spLocks noChangeArrowheads="1"/>
          </p:cNvSpPr>
          <p:nvPr userDrawn="1"/>
        </p:nvSpPr>
        <p:spPr bwMode="auto">
          <a:xfrm>
            <a:off x="469919" y="4841797"/>
            <a:ext cx="338667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87052" name="AutoShape 12"/>
          <p:cNvSpPr>
            <a:spLocks noChangeArrowheads="1"/>
          </p:cNvSpPr>
          <p:nvPr userDrawn="1"/>
        </p:nvSpPr>
        <p:spPr bwMode="auto">
          <a:xfrm>
            <a:off x="296352" y="5746670"/>
            <a:ext cx="687917" cy="515938"/>
          </a:xfrm>
          <a:custGeom>
            <a:avLst/>
            <a:gdLst>
              <a:gd name="G0" fmla="+- 8374 0 0"/>
              <a:gd name="G1" fmla="+- 21600 0 8374"/>
              <a:gd name="G2" fmla="+- 21600 0 837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374" y="10800"/>
                </a:moveTo>
                <a:cubicBezTo>
                  <a:pt x="8374" y="12140"/>
                  <a:pt x="9460" y="13226"/>
                  <a:pt x="10800" y="13226"/>
                </a:cubicBezTo>
                <a:cubicBezTo>
                  <a:pt x="12140" y="13226"/>
                  <a:pt x="13226" y="12140"/>
                  <a:pt x="13226" y="10800"/>
                </a:cubicBezTo>
                <a:cubicBezTo>
                  <a:pt x="13226" y="9460"/>
                  <a:pt x="12140" y="8374"/>
                  <a:pt x="10800" y="8374"/>
                </a:cubicBezTo>
                <a:cubicBezTo>
                  <a:pt x="9460" y="8374"/>
                  <a:pt x="8374" y="9460"/>
                  <a:pt x="8374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87053" name="Oval 13"/>
          <p:cNvSpPr>
            <a:spLocks noChangeArrowheads="1"/>
          </p:cNvSpPr>
          <p:nvPr userDrawn="1"/>
        </p:nvSpPr>
        <p:spPr bwMode="auto">
          <a:xfrm>
            <a:off x="469919" y="5878433"/>
            <a:ext cx="338667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87055" name="AutoShape 15"/>
          <p:cNvSpPr>
            <a:spLocks noChangeArrowheads="1"/>
          </p:cNvSpPr>
          <p:nvPr userDrawn="1"/>
        </p:nvSpPr>
        <p:spPr bwMode="auto">
          <a:xfrm>
            <a:off x="1930509" y="2133634"/>
            <a:ext cx="9804291" cy="1066772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87056" name="AutoShape 16"/>
          <p:cNvSpPr>
            <a:spLocks noChangeArrowheads="1"/>
          </p:cNvSpPr>
          <p:nvPr userDrawn="1"/>
        </p:nvSpPr>
        <p:spPr bwMode="auto">
          <a:xfrm>
            <a:off x="1930511" y="3284112"/>
            <a:ext cx="9804291" cy="1059264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87057" name="AutoShape 17"/>
          <p:cNvSpPr>
            <a:spLocks noChangeArrowheads="1"/>
          </p:cNvSpPr>
          <p:nvPr userDrawn="1"/>
        </p:nvSpPr>
        <p:spPr bwMode="auto">
          <a:xfrm>
            <a:off x="1930511" y="4419574"/>
            <a:ext cx="9804291" cy="1066772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87058" name="AutoShape 18"/>
          <p:cNvSpPr>
            <a:spLocks noChangeArrowheads="1"/>
          </p:cNvSpPr>
          <p:nvPr userDrawn="1"/>
        </p:nvSpPr>
        <p:spPr bwMode="auto">
          <a:xfrm>
            <a:off x="1930511" y="5575220"/>
            <a:ext cx="9804291" cy="1130294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87059" name="Rectangle 19"/>
          <p:cNvSpPr>
            <a:spLocks noChangeArrowheads="1"/>
          </p:cNvSpPr>
          <p:nvPr userDrawn="1"/>
        </p:nvSpPr>
        <p:spPr bwMode="auto">
          <a:xfrm>
            <a:off x="1930509" y="622336"/>
            <a:ext cx="9804291" cy="1435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87060" name="WordArt 20"/>
          <p:cNvSpPr>
            <a:spLocks noChangeArrowheads="1" noChangeShapeType="1" noTextEdit="1"/>
          </p:cNvSpPr>
          <p:nvPr userDrawn="1"/>
        </p:nvSpPr>
        <p:spPr bwMode="auto">
          <a:xfrm>
            <a:off x="268818" y="984250"/>
            <a:ext cx="13569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Câu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hỏi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87062" name="WordArt 22"/>
          <p:cNvSpPr>
            <a:spLocks noChangeArrowheads="1" noChangeShapeType="1" noTextEdit="1"/>
          </p:cNvSpPr>
          <p:nvPr userDrawn="1"/>
        </p:nvSpPr>
        <p:spPr bwMode="auto">
          <a:xfrm>
            <a:off x="304800" y="76200"/>
            <a:ext cx="4368837" cy="4572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Bài</a:t>
            </a:r>
            <a:r>
              <a:rPr lang="en-US" sz="3600" kern="10" dirty="0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kern="10" dirty="0" err="1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tập</a:t>
            </a:r>
            <a:endParaRPr lang="en-US" sz="3600" kern="10" dirty="0">
              <a:ln w="12700">
                <a:solidFill>
                  <a:srgbClr val="FF33CC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>
                      <a:alpha val="67999"/>
                    </a:srgbClr>
                  </a:gs>
                  <a:gs pos="21001">
                    <a:srgbClr val="0819FB">
                      <a:alpha val="71990"/>
                    </a:srgbClr>
                  </a:gs>
                  <a:gs pos="35001">
                    <a:srgbClr val="1A8D48">
                      <a:alpha val="74650"/>
                    </a:srgbClr>
                  </a:gs>
                  <a:gs pos="52000">
                    <a:srgbClr val="FFFF00">
                      <a:alpha val="77879"/>
                    </a:srgbClr>
                  </a:gs>
                  <a:gs pos="73000">
                    <a:srgbClr val="EE3F17">
                      <a:alpha val="81869"/>
                    </a:srgbClr>
                  </a:gs>
                  <a:gs pos="88000">
                    <a:srgbClr val="E81766">
                      <a:alpha val="84719"/>
                    </a:srgbClr>
                  </a:gs>
                  <a:gs pos="100000">
                    <a:srgbClr val="A603AB">
                      <a:alpha val="87000"/>
                    </a:srgbClr>
                  </a:gs>
                </a:gsLst>
                <a:lin ang="270000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581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4" r:id="rId1"/>
    <p:sldLayoutId id="2147484285" r:id="rId2"/>
  </p:sldLayoutIdLst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167 -1.32948E-6 C 0.49167 0.00023 -0.00711 0.00347 -0.00764 0.00717 C -0.00764 0.01087 0.49167 -1.32948E-6 0.49167 0.00023 Z " pathEditMode="relative" rAng="0" ptsTypes="aaa">
                                      <p:cBhvr>
                                        <p:cTn id="6" dur="5000" fill="hold"/>
                                        <p:tgtEl>
                                          <p:spTgt spid="87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65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52" name="Group 16"/>
          <p:cNvGrpSpPr>
            <a:grpSpLocks/>
          </p:cNvGrpSpPr>
          <p:nvPr userDrawn="1"/>
        </p:nvGrpSpPr>
        <p:grpSpPr bwMode="auto">
          <a:xfrm>
            <a:off x="0" y="990600"/>
            <a:ext cx="12192000" cy="5494338"/>
            <a:chOff x="0" y="625"/>
            <a:chExt cx="5760" cy="3461"/>
          </a:xfrm>
        </p:grpSpPr>
        <p:pic>
          <p:nvPicPr>
            <p:cNvPr id="91153" name="Picture 17" descr="Hinhdong003"/>
            <p:cNvPicPr>
              <a:picLocks noChangeAspect="1" noChangeArrowheads="1" noCrop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5"/>
              <a:ext cx="5760" cy="3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154" name="Picture 18" descr="VoNhatTruong2013L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1" y="820"/>
              <a:ext cx="1188" cy="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155" name="Picture 19" descr="hinh_dep093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43564">
              <a:off x="2168" y="1393"/>
              <a:ext cx="1397" cy="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156" name="Picture 20" descr="Hinhdong002"/>
            <p:cNvPicPr>
              <a:picLocks noChangeAspect="1" noChangeArrowheads="1" noCrop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5" y="1547"/>
              <a:ext cx="810" cy="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1157" name="Rectangle 2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477000"/>
            <a:ext cx="284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Times New Roman" panose="02020603050405020304" pitchFamily="18" charset="0"/>
                <a:cs typeface="+mn-cs"/>
              </a:defRPr>
            </a:lvl1pPr>
          </a:lstStyle>
          <a:p>
            <a:fld id="{7C947F60-B4F8-4E70-B80E-176F1E6DBFEA}" type="datetimeFigureOut">
              <a:rPr lang="vi-VN" altLang="en-US"/>
              <a:pPr/>
              <a:t>25/09/2021</a:t>
            </a:fld>
            <a:endParaRPr lang="en-US" altLang="en-US"/>
          </a:p>
        </p:txBody>
      </p:sp>
      <p:sp>
        <p:nvSpPr>
          <p:cNvPr id="91158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477000"/>
            <a:ext cx="284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 b="1">
                <a:latin typeface="Times New Roman" panose="02020603050405020304" pitchFamily="18" charset="0"/>
                <a:cs typeface="+mn-cs"/>
              </a:defRPr>
            </a:lvl1pPr>
          </a:lstStyle>
          <a:p>
            <a:fld id="{2FF1B537-E48D-4B80-9757-A9029ADA175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1159" name="Rectangle 2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33751" y="6477000"/>
            <a:ext cx="534246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rgbClr val="FFABAB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</a:lstStyle>
          <a:p>
            <a:endParaRPr lang="en-US" altLang="en-US"/>
          </a:p>
        </p:txBody>
      </p:sp>
      <p:pic>
        <p:nvPicPr>
          <p:cNvPr id="91160" name="Picture 24" descr="hinhdonghay"/>
          <p:cNvPicPr>
            <a:picLocks noChangeAspect="1" noChangeArrowheads="1" noCrop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733" y="6511926"/>
            <a:ext cx="2980267" cy="34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61" name="Picture 25" descr="hinhdonghay"/>
          <p:cNvPicPr>
            <a:picLocks noChangeAspect="1" noChangeArrowheads="1" noCrop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1" y="6511926"/>
            <a:ext cx="4078816" cy="34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oup 30"/>
          <p:cNvGrpSpPr/>
          <p:nvPr userDrawn="1"/>
        </p:nvGrpSpPr>
        <p:grpSpPr>
          <a:xfrm>
            <a:off x="0" y="1"/>
            <a:ext cx="12192000" cy="1033463"/>
            <a:chOff x="0" y="0"/>
            <a:chExt cx="9144000" cy="1033463"/>
          </a:xfrm>
        </p:grpSpPr>
        <p:grpSp>
          <p:nvGrpSpPr>
            <p:cNvPr id="32" name="Group 2"/>
            <p:cNvGrpSpPr>
              <a:grpSpLocks/>
            </p:cNvGrpSpPr>
            <p:nvPr userDrawn="1"/>
          </p:nvGrpSpPr>
          <p:grpSpPr bwMode="auto">
            <a:xfrm>
              <a:off x="0" y="0"/>
              <a:ext cx="9144000" cy="1033463"/>
              <a:chOff x="0" y="0"/>
              <a:chExt cx="5760" cy="651"/>
            </a:xfrm>
          </p:grpSpPr>
          <p:grpSp>
            <p:nvGrpSpPr>
              <p:cNvPr id="38" name="Group 3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624"/>
                <a:chOff x="0" y="0"/>
                <a:chExt cx="5760" cy="624"/>
              </a:xfrm>
            </p:grpSpPr>
            <p:pic>
              <p:nvPicPr>
                <p:cNvPr id="65" name="Picture 4" descr="3"/>
                <p:cNvPicPr>
                  <a:picLocks noChangeAspect="1" noChangeArrowheads="1"/>
                </p:cNvPicPr>
                <p:nvPr userDrawn="1"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5760" cy="62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6" name="Text Box 5"/>
                <p:cNvSpPr txBox="1">
                  <a:spLocks noChangeArrowheads="1"/>
                </p:cNvSpPr>
                <p:nvPr userDrawn="1"/>
              </p:nvSpPr>
              <p:spPr bwMode="auto">
                <a:xfrm>
                  <a:off x="5115" y="0"/>
                  <a:ext cx="597" cy="2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00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square" lIns="36000" tIns="36000" rIns="36000" bIns="36000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2400" b="1" dirty="0">
                      <a:solidFill>
                        <a:schemeClr val="accent3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</a:t>
                  </a:r>
                  <a:r>
                    <a:rPr lang="en-US" altLang="en-US" sz="24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 </a:t>
                  </a:r>
                  <a:r>
                    <a:rPr lang="en-US" altLang="en-US" sz="1800" b="1" dirty="0">
                      <a:solidFill>
                        <a:srgbClr val="FFFFFF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Tin 9</a:t>
                  </a:r>
                </a:p>
              </p:txBody>
            </p:sp>
          </p:grpSp>
          <p:grpSp>
            <p:nvGrpSpPr>
              <p:cNvPr id="39" name="Group 6"/>
              <p:cNvGrpSpPr>
                <a:grpSpLocks/>
              </p:cNvGrpSpPr>
              <p:nvPr userDrawn="1"/>
            </p:nvGrpSpPr>
            <p:grpSpPr bwMode="auto">
              <a:xfrm>
                <a:off x="0" y="48"/>
                <a:ext cx="802" cy="603"/>
                <a:chOff x="0" y="48"/>
                <a:chExt cx="816" cy="575"/>
              </a:xfrm>
            </p:grpSpPr>
            <p:sp>
              <p:nvSpPr>
                <p:cNvPr id="40" name="Rectangle 7" descr="Horizontal brick"/>
                <p:cNvSpPr>
                  <a:spLocks noChangeArrowheads="1"/>
                </p:cNvSpPr>
                <p:nvPr userDrawn="1"/>
              </p:nvSpPr>
              <p:spPr bwMode="auto">
                <a:xfrm>
                  <a:off x="0" y="309"/>
                  <a:ext cx="816" cy="314"/>
                </a:xfrm>
                <a:prstGeom prst="rect">
                  <a:avLst/>
                </a:prstGeom>
                <a:pattFill prst="horzBrick">
                  <a:fgClr>
                    <a:srgbClr val="FCA2C4"/>
                  </a:fgClr>
                  <a:bgClr>
                    <a:schemeClr val="bg1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 sz="2800"/>
                </a:p>
              </p:txBody>
            </p:sp>
            <p:grpSp>
              <p:nvGrpSpPr>
                <p:cNvPr id="41" name="Group 8"/>
                <p:cNvGrpSpPr>
                  <a:grpSpLocks/>
                </p:cNvGrpSpPr>
                <p:nvPr userDrawn="1"/>
              </p:nvGrpSpPr>
              <p:grpSpPr bwMode="auto">
                <a:xfrm>
                  <a:off x="55" y="48"/>
                  <a:ext cx="714" cy="528"/>
                  <a:chOff x="55" y="48"/>
                  <a:chExt cx="714" cy="528"/>
                </a:xfrm>
              </p:grpSpPr>
              <p:pic>
                <p:nvPicPr>
                  <p:cNvPr id="42" name="Picture 9" descr="Untitled-4 copy"/>
                  <p:cNvPicPr>
                    <a:picLocks noChangeAspect="1" noChangeArrowheads="1"/>
                  </p:cNvPicPr>
                  <p:nvPr userDrawn="1"/>
                </p:nvPicPr>
                <p:blipFill>
                  <a:blip r:embed="rId9" cstate="print">
                    <a:lum bright="20000" contrast="20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5" y="48"/>
                    <a:ext cx="663" cy="5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grpSp>
                <p:nvGrpSpPr>
                  <p:cNvPr id="43" name="Group 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55" y="48"/>
                    <a:ext cx="714" cy="528"/>
                    <a:chOff x="55" y="48"/>
                    <a:chExt cx="714" cy="528"/>
                  </a:xfrm>
                </p:grpSpPr>
                <p:sp>
                  <p:nvSpPr>
                    <p:cNvPr id="44" name="WordArt 11"/>
                    <p:cNvSpPr>
                      <a:spLocks noChangeArrowheads="1" noChangeShapeType="1" noTextEdit="1"/>
                    </p:cNvSpPr>
                    <p:nvPr userDrawn="1"/>
                  </p:nvSpPr>
                  <p:spPr bwMode="auto">
                    <a:xfrm>
                      <a:off x="63" y="48"/>
                      <a:ext cx="706" cy="528"/>
                    </a:xfrm>
                    <a:prstGeom prst="rect">
                      <a:avLst/>
                    </a:prstGeom>
                    <a:extLst>
                      <a:ext uri="{AF507438-7753-43E0-B8FC-AC1667EBCBE1}">
                        <a14:hiddenEffects xmlns:a14="http://schemas.microsoft.com/office/drawing/2010/main">
                          <a:effectLst/>
                        </a14:hiddenEffects>
                      </a:ext>
                    </a:extLst>
                  </p:spPr>
                  <p:txBody>
                    <a:bodyPr spcFirstLastPara="1" wrap="none" fromWordArt="1">
                      <a:prstTxWarp prst="textArchUp">
                        <a:avLst>
                          <a:gd name="adj" fmla="val 11010877"/>
                        </a:avLst>
                      </a:prstTxWarp>
                    </a:bodyPr>
                    <a:lstStyle/>
                    <a:p>
                      <a:pPr algn="ctr"/>
                      <a:r>
                        <a:rPr lang="en-US" sz="3600" b="1" kern="10">
                          <a:ln w="9525">
                            <a:solidFill>
                              <a:srgbClr val="FF6600"/>
                            </a:solidFill>
                            <a:round/>
                            <a:headEnd/>
                            <a:tailEnd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THCS TAM QUAN BẮC</a:t>
                      </a:r>
                    </a:p>
                  </p:txBody>
                </p:sp>
                <p:sp>
                  <p:nvSpPr>
                    <p:cNvPr id="45" name="WordArt 12"/>
                    <p:cNvSpPr>
                      <a:spLocks noChangeArrowheads="1" noChangeShapeType="1" noTextEdit="1"/>
                    </p:cNvSpPr>
                    <p:nvPr userDrawn="1"/>
                  </p:nvSpPr>
                  <p:spPr bwMode="auto">
                    <a:xfrm>
                      <a:off x="55" y="400"/>
                      <a:ext cx="706" cy="176"/>
                    </a:xfrm>
                    <a:prstGeom prst="rect">
                      <a:avLst/>
                    </a:prstGeom>
                    <a:extLst>
                      <a:ext uri="{AF507438-7753-43E0-B8FC-AC1667EBCBE1}">
                        <a14:hiddenEffects xmlns:a14="http://schemas.microsoft.com/office/drawing/2010/main">
                          <a:effectLst/>
                        </a14:hiddenEffects>
                      </a:ext>
                    </a:extLst>
                  </p:spPr>
                  <p:txBody>
                    <a:bodyPr wrap="none" fromWordArt="1">
                      <a:prstTxWarp prst="textCanDown">
                        <a:avLst>
                          <a:gd name="adj" fmla="val 33333"/>
                        </a:avLst>
                      </a:prstTxWarp>
                    </a:bodyPr>
                    <a:lstStyle/>
                    <a:p>
                      <a:pPr algn="ctr"/>
                      <a:r>
                        <a:rPr lang="en-US" sz="3600" b="1" kern="10">
                          <a:ln w="6350">
                            <a:solidFill>
                              <a:srgbClr val="FF6600"/>
                            </a:solidFill>
                            <a:round/>
                            <a:headEnd/>
                            <a:tailEnd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DẠY TỐT - HỌC TỐT</a:t>
                      </a:r>
                    </a:p>
                  </p:txBody>
                </p:sp>
              </p:grpSp>
            </p:grpSp>
          </p:grpSp>
        </p:grpSp>
        <p:sp>
          <p:nvSpPr>
            <p:cNvPr id="33" name="Text Box 17"/>
            <p:cNvSpPr txBox="1">
              <a:spLocks noChangeArrowheads="1"/>
            </p:cNvSpPr>
            <p:nvPr userDrawn="1"/>
          </p:nvSpPr>
          <p:spPr bwMode="auto">
            <a:xfrm>
              <a:off x="1447800" y="76200"/>
              <a:ext cx="6705600" cy="83820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spcBef>
                  <a:spcPct val="50000"/>
                </a:spcBef>
              </a:pPr>
              <a:endParaRPr lang="en-US" altLang="en-US" sz="3200" b="1">
                <a:cs typeface="Arial" panose="020B0604020202020204" pitchFamily="34" charset="0"/>
              </a:endParaRPr>
            </a:p>
          </p:txBody>
        </p:sp>
        <p:grpSp>
          <p:nvGrpSpPr>
            <p:cNvPr id="34" name="Group 19"/>
            <p:cNvGrpSpPr>
              <a:grpSpLocks/>
            </p:cNvGrpSpPr>
            <p:nvPr userDrawn="1"/>
          </p:nvGrpSpPr>
          <p:grpSpPr bwMode="auto">
            <a:xfrm>
              <a:off x="1484313" y="126170"/>
              <a:ext cx="1106488" cy="713618"/>
              <a:chOff x="868" y="218"/>
              <a:chExt cx="697" cy="366"/>
            </a:xfrm>
          </p:grpSpPr>
          <p:pic>
            <p:nvPicPr>
              <p:cNvPr id="35" name="Picture 7" descr="014"/>
              <p:cNvPicPr>
                <a:picLocks noChangeAspect="1" noChangeArrowheads="1"/>
              </p:cNvPicPr>
              <p:nvPr userDrawn="1"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200003">
                <a:off x="868" y="277"/>
                <a:ext cx="697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" name="Text Box 9"/>
              <p:cNvSpPr txBox="1">
                <a:spLocks noChangeArrowheads="1"/>
              </p:cNvSpPr>
              <p:nvPr userDrawn="1"/>
            </p:nvSpPr>
            <p:spPr bwMode="auto">
              <a:xfrm rot="19701635">
                <a:off x="875" y="352"/>
                <a:ext cx="350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400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CĐỀ</a:t>
                </a:r>
              </a:p>
            </p:txBody>
          </p:sp>
          <p:sp>
            <p:nvSpPr>
              <p:cNvPr id="37" name="Text Box 10"/>
              <p:cNvSpPr txBox="1">
                <a:spLocks noChangeArrowheads="1"/>
              </p:cNvSpPr>
              <p:nvPr userDrawn="1"/>
            </p:nvSpPr>
            <p:spPr bwMode="auto">
              <a:xfrm rot="19747892">
                <a:off x="1186" y="218"/>
                <a:ext cx="233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3</a:t>
                </a:r>
              </a:p>
            </p:txBody>
          </p:sp>
        </p:grpSp>
      </p:grpSp>
      <p:sp>
        <p:nvSpPr>
          <p:cNvPr id="67" name="WordArt 18"/>
          <p:cNvSpPr>
            <a:spLocks noChangeArrowheads="1" noChangeShapeType="1" noTextEdit="1"/>
          </p:cNvSpPr>
          <p:nvPr userDrawn="1"/>
        </p:nvSpPr>
        <p:spPr bwMode="auto">
          <a:xfrm>
            <a:off x="3230157" y="16123"/>
            <a:ext cx="7564588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15106"/>
              </a:avLst>
            </a:prstTxWarp>
          </a:bodyPr>
          <a:lstStyle/>
          <a:p>
            <a:pPr algn="ctr"/>
            <a:r>
              <a:rPr lang="en-US" sz="28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Internet.</a:t>
            </a:r>
          </a:p>
        </p:txBody>
      </p:sp>
      <p:sp>
        <p:nvSpPr>
          <p:cNvPr id="68" name="Rectangle 67"/>
          <p:cNvSpPr/>
          <p:nvPr userDrawn="1"/>
        </p:nvSpPr>
        <p:spPr>
          <a:xfrm>
            <a:off x="11179268" y="304800"/>
            <a:ext cx="81304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Tiết</a:t>
            </a:r>
            <a:r>
              <a:rPr lang="en-US" sz="2200" b="1" cap="none" spc="0" baseline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</a:p>
          <a:p>
            <a:pPr algn="ctr"/>
            <a:r>
              <a:rPr lang="en-US" sz="2200" b="1" cap="none" spc="0" baseline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7.8.9</a:t>
            </a:r>
            <a:endParaRPr lang="en-US" sz="2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2460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8" r:id="rId1"/>
  </p:sldLayoutIdLst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5604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0" r:id="rId1"/>
  </p:sldLayoutIdLst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688917" y="6507166"/>
            <a:ext cx="3299883" cy="349251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500"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Võ Nhật Trường</a:t>
            </a:r>
            <a:endParaRPr lang="en-US" altLang="en-US" dirty="0"/>
          </a:p>
        </p:txBody>
      </p:sp>
      <p:sp>
        <p:nvSpPr>
          <p:cNvPr id="4099" name="WordArt 7"/>
          <p:cNvSpPr>
            <a:spLocks noChangeArrowheads="1" noChangeShapeType="1"/>
          </p:cNvSpPr>
          <p:nvPr userDrawn="1"/>
        </p:nvSpPr>
        <p:spPr bwMode="auto">
          <a:xfrm>
            <a:off x="1016000" y="609600"/>
            <a:ext cx="10160000" cy="32766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  <a:scene3d>
              <a:camera prst="legacyObliqueTopRight">
                <a:rot lat="20999978" lon="20999978" rev="0"/>
              </a:camera>
              <a:lightRig rig="legacyNormal3" dir="r"/>
            </a:scene3d>
            <a:sp3d extrusionH="430200" prstMaterial="legacyMatte">
              <a:extrusionClr>
                <a:srgbClr val="FF0000"/>
              </a:extrusionClr>
              <a:contourClr>
                <a:srgbClr val="FFFFCC"/>
              </a:contourClr>
            </a:sp3d>
          </a:bodyPr>
          <a:lstStyle/>
          <a:p>
            <a:pPr algn="ctr"/>
            <a:endParaRPr lang="pt-BR" sz="27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cs typeface="Times New Roman" panose="02020603050405020304" pitchFamily="18" charset="0"/>
            </a:endParaRPr>
          </a:p>
          <a:p>
            <a:pPr algn="ctr"/>
            <a:r>
              <a:rPr lang="pt-BR" sz="27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CHÚC CÁC EM HỌC TỐT</a:t>
            </a:r>
            <a:endParaRPr lang="en-US" sz="27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cs typeface="Times New Roman" panose="02020603050405020304" pitchFamily="18" charset="0"/>
            </a:endParaRPr>
          </a:p>
        </p:txBody>
      </p:sp>
      <p:sp>
        <p:nvSpPr>
          <p:cNvPr id="9" name="Oval 8" descr="150409-163729"/>
          <p:cNvSpPr>
            <a:spLocks noChangeArrowheads="1"/>
          </p:cNvSpPr>
          <p:nvPr userDrawn="1"/>
        </p:nvSpPr>
        <p:spPr bwMode="auto">
          <a:xfrm>
            <a:off x="4165600" y="2819400"/>
            <a:ext cx="4064000" cy="2895600"/>
          </a:xfrm>
          <a:prstGeom prst="ellipse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350">
              <a:cs typeface="+mn-cs"/>
            </a:endParaRPr>
          </a:p>
        </p:txBody>
      </p:sp>
      <p:pic>
        <p:nvPicPr>
          <p:cNvPr id="4101" name="Picture 4" descr="SO00828_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55" y="4419600"/>
            <a:ext cx="2470149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5" descr="SO00828_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209" y="5335591"/>
            <a:ext cx="1452033" cy="152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6" descr="SO00828_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7" y="5715000"/>
            <a:ext cx="109008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7" descr="SO00828_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798" y="4114800"/>
            <a:ext cx="23241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8" descr="SO00828_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9" y="5029206"/>
            <a:ext cx="1742017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9" descr="SO00828_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5" y="5562606"/>
            <a:ext cx="1231900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" name="Group 31"/>
          <p:cNvGrpSpPr/>
          <p:nvPr userDrawn="1"/>
        </p:nvGrpSpPr>
        <p:grpSpPr>
          <a:xfrm>
            <a:off x="0" y="1"/>
            <a:ext cx="12192000" cy="1033463"/>
            <a:chOff x="0" y="0"/>
            <a:chExt cx="9144000" cy="1033463"/>
          </a:xfrm>
        </p:grpSpPr>
        <p:grpSp>
          <p:nvGrpSpPr>
            <p:cNvPr id="33" name="Group 2"/>
            <p:cNvGrpSpPr>
              <a:grpSpLocks/>
            </p:cNvGrpSpPr>
            <p:nvPr userDrawn="1"/>
          </p:nvGrpSpPr>
          <p:grpSpPr bwMode="auto">
            <a:xfrm>
              <a:off x="0" y="0"/>
              <a:ext cx="9144000" cy="1033463"/>
              <a:chOff x="0" y="0"/>
              <a:chExt cx="5760" cy="651"/>
            </a:xfrm>
          </p:grpSpPr>
          <p:grpSp>
            <p:nvGrpSpPr>
              <p:cNvPr id="55" name="Group 3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624"/>
                <a:chOff x="0" y="0"/>
                <a:chExt cx="5760" cy="624"/>
              </a:xfrm>
            </p:grpSpPr>
            <p:pic>
              <p:nvPicPr>
                <p:cNvPr id="63" name="Picture 4" descr="3"/>
                <p:cNvPicPr>
                  <a:picLocks noChangeAspect="1" noChangeArrowheads="1"/>
                </p:cNvPicPr>
                <p:nvPr userDrawn="1"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5760" cy="62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4" name="Text Box 5"/>
                <p:cNvSpPr txBox="1">
                  <a:spLocks noChangeArrowheads="1"/>
                </p:cNvSpPr>
                <p:nvPr userDrawn="1"/>
              </p:nvSpPr>
              <p:spPr bwMode="auto">
                <a:xfrm>
                  <a:off x="5115" y="0"/>
                  <a:ext cx="597" cy="2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00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square" lIns="36000" tIns="36000" rIns="36000" bIns="36000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2400" b="1" dirty="0">
                      <a:solidFill>
                        <a:schemeClr val="accent3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</a:t>
                  </a:r>
                  <a:r>
                    <a:rPr lang="en-US" altLang="en-US" sz="24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 </a:t>
                  </a:r>
                  <a:r>
                    <a:rPr lang="en-US" altLang="en-US" sz="1800" b="1" dirty="0">
                      <a:solidFill>
                        <a:srgbClr val="FFFFFF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Tin 9</a:t>
                  </a:r>
                </a:p>
              </p:txBody>
            </p:sp>
          </p:grpSp>
          <p:grpSp>
            <p:nvGrpSpPr>
              <p:cNvPr id="56" name="Group 6"/>
              <p:cNvGrpSpPr>
                <a:grpSpLocks/>
              </p:cNvGrpSpPr>
              <p:nvPr userDrawn="1"/>
            </p:nvGrpSpPr>
            <p:grpSpPr bwMode="auto">
              <a:xfrm>
                <a:off x="0" y="48"/>
                <a:ext cx="802" cy="603"/>
                <a:chOff x="0" y="48"/>
                <a:chExt cx="816" cy="575"/>
              </a:xfrm>
            </p:grpSpPr>
            <p:sp>
              <p:nvSpPr>
                <p:cNvPr id="57" name="Rectangle 7" descr="Horizontal brick"/>
                <p:cNvSpPr>
                  <a:spLocks noChangeArrowheads="1"/>
                </p:cNvSpPr>
                <p:nvPr userDrawn="1"/>
              </p:nvSpPr>
              <p:spPr bwMode="auto">
                <a:xfrm>
                  <a:off x="0" y="309"/>
                  <a:ext cx="816" cy="314"/>
                </a:xfrm>
                <a:prstGeom prst="rect">
                  <a:avLst/>
                </a:prstGeom>
                <a:pattFill prst="horzBrick">
                  <a:fgClr>
                    <a:srgbClr val="FCA2C4"/>
                  </a:fgClr>
                  <a:bgClr>
                    <a:schemeClr val="bg1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 sz="2800"/>
                </a:p>
              </p:txBody>
            </p:sp>
            <p:grpSp>
              <p:nvGrpSpPr>
                <p:cNvPr id="58" name="Group 8"/>
                <p:cNvGrpSpPr>
                  <a:grpSpLocks/>
                </p:cNvGrpSpPr>
                <p:nvPr userDrawn="1"/>
              </p:nvGrpSpPr>
              <p:grpSpPr bwMode="auto">
                <a:xfrm>
                  <a:off x="55" y="48"/>
                  <a:ext cx="714" cy="528"/>
                  <a:chOff x="55" y="48"/>
                  <a:chExt cx="714" cy="528"/>
                </a:xfrm>
              </p:grpSpPr>
              <p:pic>
                <p:nvPicPr>
                  <p:cNvPr id="59" name="Picture 9" descr="Untitled-4 copy"/>
                  <p:cNvPicPr>
                    <a:picLocks noChangeAspect="1" noChangeArrowheads="1"/>
                  </p:cNvPicPr>
                  <p:nvPr userDrawn="1"/>
                </p:nvPicPr>
                <p:blipFill>
                  <a:blip r:embed="rId7" cstate="print">
                    <a:lum bright="20000" contrast="20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5" y="48"/>
                    <a:ext cx="663" cy="5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grpSp>
                <p:nvGrpSpPr>
                  <p:cNvPr id="60" name="Group 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55" y="48"/>
                    <a:ext cx="714" cy="528"/>
                    <a:chOff x="55" y="48"/>
                    <a:chExt cx="714" cy="528"/>
                  </a:xfrm>
                </p:grpSpPr>
                <p:sp>
                  <p:nvSpPr>
                    <p:cNvPr id="61" name="WordArt 11"/>
                    <p:cNvSpPr>
                      <a:spLocks noChangeArrowheads="1" noChangeShapeType="1" noTextEdit="1"/>
                    </p:cNvSpPr>
                    <p:nvPr userDrawn="1"/>
                  </p:nvSpPr>
                  <p:spPr bwMode="auto">
                    <a:xfrm>
                      <a:off x="63" y="48"/>
                      <a:ext cx="706" cy="528"/>
                    </a:xfrm>
                    <a:prstGeom prst="rect">
                      <a:avLst/>
                    </a:prstGeom>
                    <a:extLst>
                      <a:ext uri="{AF507438-7753-43E0-B8FC-AC1667EBCBE1}">
                        <a14:hiddenEffects xmlns:a14="http://schemas.microsoft.com/office/drawing/2010/main">
                          <a:effectLst/>
                        </a14:hiddenEffects>
                      </a:ext>
                    </a:extLst>
                  </p:spPr>
                  <p:txBody>
                    <a:bodyPr spcFirstLastPara="1" wrap="none" fromWordArt="1">
                      <a:prstTxWarp prst="textArchUp">
                        <a:avLst>
                          <a:gd name="adj" fmla="val 11010877"/>
                        </a:avLst>
                      </a:prstTxWarp>
                    </a:bodyPr>
                    <a:lstStyle/>
                    <a:p>
                      <a:pPr algn="ctr"/>
                      <a:r>
                        <a:rPr lang="en-US" sz="3600" b="1" kern="10">
                          <a:ln w="9525">
                            <a:solidFill>
                              <a:srgbClr val="FF6600"/>
                            </a:solidFill>
                            <a:round/>
                            <a:headEnd/>
                            <a:tailEnd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THCS TAM QUAN BẮC</a:t>
                      </a:r>
                    </a:p>
                  </p:txBody>
                </p:sp>
                <p:sp>
                  <p:nvSpPr>
                    <p:cNvPr id="62" name="WordArt 12"/>
                    <p:cNvSpPr>
                      <a:spLocks noChangeArrowheads="1" noChangeShapeType="1" noTextEdit="1"/>
                    </p:cNvSpPr>
                    <p:nvPr userDrawn="1"/>
                  </p:nvSpPr>
                  <p:spPr bwMode="auto">
                    <a:xfrm>
                      <a:off x="55" y="400"/>
                      <a:ext cx="706" cy="176"/>
                    </a:xfrm>
                    <a:prstGeom prst="rect">
                      <a:avLst/>
                    </a:prstGeom>
                    <a:extLst>
                      <a:ext uri="{AF507438-7753-43E0-B8FC-AC1667EBCBE1}">
                        <a14:hiddenEffects xmlns:a14="http://schemas.microsoft.com/office/drawing/2010/main">
                          <a:effectLst/>
                        </a14:hiddenEffects>
                      </a:ext>
                    </a:extLst>
                  </p:spPr>
                  <p:txBody>
                    <a:bodyPr wrap="none" fromWordArt="1">
                      <a:prstTxWarp prst="textCanDown">
                        <a:avLst>
                          <a:gd name="adj" fmla="val 33333"/>
                        </a:avLst>
                      </a:prstTxWarp>
                    </a:bodyPr>
                    <a:lstStyle/>
                    <a:p>
                      <a:pPr algn="ctr"/>
                      <a:r>
                        <a:rPr lang="en-US" sz="3600" b="1" kern="10">
                          <a:ln w="6350">
                            <a:solidFill>
                              <a:srgbClr val="FF6600"/>
                            </a:solidFill>
                            <a:round/>
                            <a:headEnd/>
                            <a:tailEnd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DẠY TỐT - HỌC TỐT</a:t>
                      </a:r>
                    </a:p>
                  </p:txBody>
                </p:sp>
              </p:grpSp>
            </p:grpSp>
          </p:grpSp>
        </p:grpSp>
        <p:sp>
          <p:nvSpPr>
            <p:cNvPr id="50" name="Text Box 17"/>
            <p:cNvSpPr txBox="1">
              <a:spLocks noChangeArrowheads="1"/>
            </p:cNvSpPr>
            <p:nvPr userDrawn="1"/>
          </p:nvSpPr>
          <p:spPr bwMode="auto">
            <a:xfrm>
              <a:off x="1447800" y="76200"/>
              <a:ext cx="6705600" cy="83820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spcBef>
                  <a:spcPct val="50000"/>
                </a:spcBef>
              </a:pPr>
              <a:endParaRPr lang="en-US" altLang="en-US" sz="3200" b="1">
                <a:cs typeface="Arial" panose="020B0604020202020204" pitchFamily="34" charset="0"/>
              </a:endParaRPr>
            </a:p>
          </p:txBody>
        </p:sp>
        <p:grpSp>
          <p:nvGrpSpPr>
            <p:cNvPr id="51" name="Group 19"/>
            <p:cNvGrpSpPr>
              <a:grpSpLocks/>
            </p:cNvGrpSpPr>
            <p:nvPr userDrawn="1"/>
          </p:nvGrpSpPr>
          <p:grpSpPr bwMode="auto">
            <a:xfrm>
              <a:off x="1484313" y="126170"/>
              <a:ext cx="1106488" cy="713618"/>
              <a:chOff x="868" y="218"/>
              <a:chExt cx="697" cy="366"/>
            </a:xfrm>
          </p:grpSpPr>
          <p:pic>
            <p:nvPicPr>
              <p:cNvPr id="52" name="Picture 7" descr="014"/>
              <p:cNvPicPr>
                <a:picLocks noChangeAspect="1" noChangeArrowheads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200003">
                <a:off x="868" y="277"/>
                <a:ext cx="697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" name="Text Box 9"/>
              <p:cNvSpPr txBox="1">
                <a:spLocks noChangeArrowheads="1"/>
              </p:cNvSpPr>
              <p:nvPr userDrawn="1"/>
            </p:nvSpPr>
            <p:spPr bwMode="auto">
              <a:xfrm rot="19701635">
                <a:off x="875" y="352"/>
                <a:ext cx="350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400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CĐỀ</a:t>
                </a:r>
              </a:p>
            </p:txBody>
          </p:sp>
          <p:sp>
            <p:nvSpPr>
              <p:cNvPr id="54" name="Text Box 10"/>
              <p:cNvSpPr txBox="1">
                <a:spLocks noChangeArrowheads="1"/>
              </p:cNvSpPr>
              <p:nvPr userDrawn="1"/>
            </p:nvSpPr>
            <p:spPr bwMode="auto">
              <a:xfrm rot="19747892">
                <a:off x="1186" y="218"/>
                <a:ext cx="233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3</a:t>
                </a:r>
              </a:p>
            </p:txBody>
          </p:sp>
        </p:grpSp>
      </p:grpSp>
      <p:sp>
        <p:nvSpPr>
          <p:cNvPr id="65" name="WordArt 18"/>
          <p:cNvSpPr>
            <a:spLocks noChangeArrowheads="1" noChangeShapeType="1" noTextEdit="1"/>
          </p:cNvSpPr>
          <p:nvPr userDrawn="1"/>
        </p:nvSpPr>
        <p:spPr bwMode="auto">
          <a:xfrm>
            <a:off x="3230157" y="16123"/>
            <a:ext cx="7564588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15106"/>
              </a:avLst>
            </a:prstTxWarp>
          </a:bodyPr>
          <a:lstStyle/>
          <a:p>
            <a:pPr algn="ctr"/>
            <a:r>
              <a:rPr lang="en-US" sz="28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Internet.</a:t>
            </a:r>
          </a:p>
        </p:txBody>
      </p:sp>
      <p:sp>
        <p:nvSpPr>
          <p:cNvPr id="66" name="Rectangle 65"/>
          <p:cNvSpPr/>
          <p:nvPr userDrawn="1"/>
        </p:nvSpPr>
        <p:spPr>
          <a:xfrm>
            <a:off x="11179268" y="304800"/>
            <a:ext cx="81304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Tiết</a:t>
            </a:r>
            <a:r>
              <a:rPr lang="en-US" sz="2200" b="1" cap="none" spc="0" baseline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</a:p>
          <a:p>
            <a:pPr algn="ctr"/>
            <a:r>
              <a:rPr lang="en-US" sz="2200" b="1" cap="none" spc="0" baseline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7.8.9</a:t>
            </a:r>
            <a:endParaRPr lang="en-US" sz="2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881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2" r:id="rId1"/>
  </p:sldLayoutIdLst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21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http://dinhvuhungqn.violet.vn/uploads/resources/blog/948/internet_500.jpg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g"/><Relationship Id="rId4" Type="http://schemas.openxmlformats.org/officeDocument/2006/relationships/image" Target="../media/image21.jp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ng.com/" TargetMode="External"/><Relationship Id="rId2" Type="http://schemas.openxmlformats.org/officeDocument/2006/relationships/hyperlink" Target="http://www.yahoo.com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gif"/><Relationship Id="rId4" Type="http://schemas.openxmlformats.org/officeDocument/2006/relationships/hyperlink" Target="http://www.vietnamne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hyperlink" Target="http://www.googe.com.vn/" TargetMode="Externa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http://vi.wikipedia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../User/My%20Documents/132%20-%20Bong%20dien%20dien%20-%20Phi%20Nhung.mp3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8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1" y="1003984"/>
            <a:ext cx="119634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2438400" y="1066800"/>
            <a:ext cx="4419600" cy="1328023"/>
          </a:xfrm>
          <a:prstGeom prst="wedgeRoundRectCallout">
            <a:avLst>
              <a:gd name="adj1" fmla="val -33292"/>
              <a:gd name="adj2" fmla="val 7230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7892" name="TextBox 3"/>
          <p:cNvSpPr txBox="1">
            <a:spLocks noChangeArrowheads="1"/>
          </p:cNvSpPr>
          <p:nvPr/>
        </p:nvSpPr>
        <p:spPr bwMode="auto">
          <a:xfrm>
            <a:off x="0" y="4498876"/>
            <a:ext cx="12192000" cy="2308324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txBody>
          <a:bodyPr wrap="square" lIns="182880" rIns="18288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World Wide Web (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WWW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Web).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1" y="0"/>
            <a:ext cx="1953779" cy="10668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761" y="-1"/>
            <a:ext cx="1292981" cy="106680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4250294-40CD-45C7-96B9-118E933D5465}"/>
              </a:ext>
            </a:extLst>
          </p:cNvPr>
          <p:cNvSpPr/>
          <p:nvPr/>
        </p:nvSpPr>
        <p:spPr>
          <a:xfrm>
            <a:off x="1965434" y="50800"/>
            <a:ext cx="1292981" cy="83099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Tiết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5+6: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789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"/>
          <p:cNvSpPr>
            <a:spLocks noChangeArrowheads="1"/>
          </p:cNvSpPr>
          <p:nvPr/>
        </p:nvSpPr>
        <p:spPr bwMode="auto">
          <a:xfrm>
            <a:off x="533400" y="1539288"/>
            <a:ext cx="784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altLang="en-US" sz="32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Website, </a:t>
            </a:r>
            <a:r>
              <a:rPr lang="en-US" altLang="en-US" sz="32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altLang="en-US" sz="32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en-US" sz="32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website </a:t>
            </a:r>
            <a:r>
              <a:rPr lang="en-US" altLang="en-US" sz="32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32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04800" y="2239471"/>
            <a:ext cx="11658600" cy="1754326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indent="9144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defRPr/>
            </a:pPr>
            <a:r>
              <a:rPr lang="vi-VN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</a:t>
            </a:r>
            <a:r>
              <a:rPr lang="fr-FR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Website</a:t>
            </a:r>
            <a:r>
              <a:rPr lang="fr-FR" altLang="en-US" sz="36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: là </a:t>
            </a:r>
            <a:r>
              <a:rPr lang="fr-FR" altLang="en-US" sz="360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fr-FR" altLang="en-US" sz="36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fr-FR" altLang="en-US" sz="36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fr-FR" altLang="en-US" sz="36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fr-FR" altLang="en-US" sz="36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web </a:t>
            </a:r>
            <a:r>
              <a:rPr lang="fr-FR" altLang="en-US" sz="360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fr-FR" altLang="en-US" sz="36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fr-FR" altLang="en-US" sz="36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fr-FR" altLang="en-US" sz="36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fr-FR" altLang="en-US" sz="36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fr-FR" altLang="en-US" sz="36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fr-FR" altLang="en-US" sz="36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fr-FR" altLang="en-US" sz="36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fr-FR" altLang="en-US" sz="36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fr-FR" altLang="en-US" sz="36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fr-FR" altLang="en-US" sz="36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fr-FR" altLang="en-US" sz="36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fr-FR" altLang="en-US" sz="36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altLang="en-US" sz="3600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284" name="Content Placeholder 2"/>
          <p:cNvSpPr>
            <a:spLocks/>
          </p:cNvSpPr>
          <p:nvPr/>
        </p:nvSpPr>
        <p:spPr bwMode="auto">
          <a:xfrm>
            <a:off x="304800" y="996950"/>
            <a:ext cx="7315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alt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Internet:</a:t>
            </a:r>
          </a:p>
        </p:txBody>
      </p:sp>
      <p:sp>
        <p:nvSpPr>
          <p:cNvPr id="11273" name="AutoShape 9"/>
          <p:cNvSpPr>
            <a:spLocks noChangeArrowheads="1"/>
          </p:cNvSpPr>
          <p:nvPr/>
        </p:nvSpPr>
        <p:spPr bwMode="auto">
          <a:xfrm>
            <a:off x="4876800" y="2087215"/>
            <a:ext cx="6629400" cy="1639888"/>
          </a:xfrm>
          <a:prstGeom prst="cloudCallout">
            <a:avLst>
              <a:gd name="adj1" fmla="val 15120"/>
              <a:gd name="adj2" fmla="val 6695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fr-FR" altLang="en-US" sz="3200" i="1" dirty="0" err="1">
                <a:latin typeface="Times New Roman" pitchFamily="18" charset="0"/>
                <a:cs typeface="Times New Roman" pitchFamily="18" charset="0"/>
              </a:rPr>
              <a:t>Website</a:t>
            </a:r>
            <a:r>
              <a:rPr lang="fr-FR" altLang="en-US" sz="3200" i="1" dirty="0">
                <a:latin typeface="Times New Roman" pitchFamily="18" charset="0"/>
                <a:cs typeface="Times New Roman" pitchFamily="18" charset="0"/>
              </a:rPr>
              <a:t> là </a:t>
            </a:r>
            <a:r>
              <a:rPr lang="fr-FR" altLang="en-US" sz="3200" i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fr-FR" altLang="en-US" sz="3200" i="1" dirty="0">
                <a:latin typeface="Times New Roman" pitchFamily="18" charset="0"/>
                <a:cs typeface="Times New Roman" pitchFamily="18" charset="0"/>
              </a:rPr>
              <a:t> ?</a:t>
            </a:r>
          </a:p>
          <a:p>
            <a:pPr algn="ctr" eaLnBrk="1" hangingPunct="1">
              <a:defRPr/>
            </a:pPr>
            <a:r>
              <a:rPr lang="fr-FR" altLang="en-US" sz="3200" i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fr-FR" alt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i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fr-FR" alt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i="1" dirty="0" err="1">
                <a:latin typeface="Times New Roman" pitchFamily="18" charset="0"/>
                <a:cs typeface="Times New Roman" pitchFamily="18" charset="0"/>
              </a:rPr>
              <a:t>Website</a:t>
            </a:r>
            <a:r>
              <a:rPr lang="fr-FR" altLang="en-US" sz="3200" i="1" dirty="0">
                <a:latin typeface="Times New Roman" pitchFamily="18" charset="0"/>
                <a:cs typeface="Times New Roman" pitchFamily="18" charset="0"/>
              </a:rPr>
              <a:t> là </a:t>
            </a:r>
            <a:r>
              <a:rPr lang="fr-FR" altLang="en-US" sz="3200" i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fr-FR" altLang="en-US" sz="3200" i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304800" y="4191000"/>
            <a:ext cx="11658600" cy="1569660"/>
          </a:xfrm>
          <a:prstGeom prst="rect">
            <a:avLst/>
          </a:prstGeom>
          <a:noFill/>
          <a:ln w="38100" algn="ctr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indent="463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defRPr/>
            </a:pPr>
            <a:r>
              <a:rPr lang="vi-VN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</a:t>
            </a:r>
            <a:r>
              <a:rPr lang="fr-FR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fr-FR" altLang="en-US" sz="32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fr-FR" altLang="en-US" sz="32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fr-FR" altLang="en-US" sz="32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fr-FR" altLang="en-US" sz="32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fr-FR" altLang="en-US" sz="32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fr-FR" altLang="en-US" sz="32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fr-FR" altLang="en-US" sz="32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là </a:t>
            </a:r>
            <a:r>
              <a:rPr lang="fr-FR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fr-FR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fr-FR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website</a:t>
            </a:r>
            <a:r>
              <a:rPr lang="fr-FR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:    WWW.moet.gov.vn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1" y="-1"/>
            <a:ext cx="1953779" cy="10668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761" y="-1"/>
            <a:ext cx="1292981" cy="99060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00A256E-081D-4257-844F-91BB458D27E7}"/>
              </a:ext>
            </a:extLst>
          </p:cNvPr>
          <p:cNvSpPr/>
          <p:nvPr/>
        </p:nvSpPr>
        <p:spPr>
          <a:xfrm>
            <a:off x="1965434" y="50800"/>
            <a:ext cx="1292981" cy="83099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Tiết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5+6: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273" grpId="0" animBg="1"/>
      <p:bldP spid="11273" grpId="1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ChangeArrowheads="1"/>
          </p:cNvSpPr>
          <p:nvPr/>
        </p:nvSpPr>
        <p:spPr bwMode="auto">
          <a:xfrm>
            <a:off x="457200" y="1524001"/>
            <a:ext cx="8458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altLang="en-US" sz="32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Website, </a:t>
            </a:r>
            <a:r>
              <a:rPr lang="en-US" altLang="en-US" sz="32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altLang="en-US" sz="32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en-US" sz="32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website </a:t>
            </a:r>
            <a:r>
              <a:rPr lang="en-US" altLang="en-US" sz="32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32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533400" y="2106801"/>
            <a:ext cx="11277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463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defRPr/>
            </a:pPr>
            <a:r>
              <a:rPr lang="fr-FR" altLang="en-US" sz="3200" i="1" dirty="0">
                <a:latin typeface="Times New Roman" pitchFamily="18" charset="0"/>
                <a:cs typeface="Times New Roman" pitchFamily="18" charset="0"/>
              </a:rPr>
              <a:t>Khi </a:t>
            </a:r>
            <a:r>
              <a:rPr lang="fr-FR" altLang="en-US" sz="3200" i="1" dirty="0" err="1"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fr-FR" alt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i="1" dirty="0" err="1"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fr-FR" alt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i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fr-FR" alt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fr-FR" alt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i="1" dirty="0" err="1">
                <a:latin typeface="Times New Roman" pitchFamily="18" charset="0"/>
                <a:cs typeface="Times New Roman" pitchFamily="18" charset="0"/>
              </a:rPr>
              <a:t>website</a:t>
            </a:r>
            <a:r>
              <a:rPr lang="fr-FR" altLang="en-US" sz="32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altLang="en-US" sz="3200" i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fr-FR" alt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i="1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fr-FR" alt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i="1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fr-FR" alt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alt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fr-FR" alt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i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fr-FR" altLang="en-US" sz="3200" i="1" dirty="0">
                <a:latin typeface="Times New Roman" pitchFamily="18" charset="0"/>
                <a:cs typeface="Times New Roman" pitchFamily="18" charset="0"/>
              </a:rPr>
              <a:t> web </a:t>
            </a:r>
            <a:r>
              <a:rPr lang="fr-FR" altLang="en-US" sz="3200" i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fr-FR" alt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i="1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fr-FR" altLang="en-US" sz="3200" i="1" dirty="0"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fr-FR" altLang="en-US" sz="3200" i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fr-FR" alt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i="1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fr-FR" altLang="en-US" sz="32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altLang="en-US" sz="3200" i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fr-FR" alt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i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fr-FR" alt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i="1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fr-FR" altLang="en-US" sz="3200" i="1" dirty="0">
                <a:latin typeface="Times New Roman" pitchFamily="18" charset="0"/>
                <a:cs typeface="Times New Roman" pitchFamily="18" charset="0"/>
              </a:rPr>
              <a:t> là </a:t>
            </a:r>
            <a:r>
              <a:rPr lang="fr-FR" altLang="en-US" sz="3200" i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fr-FR" altLang="en-US" sz="3200" i="1" dirty="0">
                <a:latin typeface="Times New Roman" pitchFamily="18" charset="0"/>
                <a:cs typeface="Times New Roman" pitchFamily="18" charset="0"/>
              </a:rPr>
              <a:t>  ?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33400" y="3505200"/>
            <a:ext cx="11277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5730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defRPr/>
            </a:pPr>
            <a:r>
              <a:rPr lang="vi-VN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</a:t>
            </a:r>
            <a:r>
              <a:rPr lang="nl-NL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 chủ (Homepage)</a:t>
            </a:r>
            <a:r>
              <a:rPr lang="nl-NL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Là trang web được mở ra đầu tiên khi truy cập vào website đó. Địa chỉ trang chủ là địa chỉ của website.</a:t>
            </a:r>
            <a:r>
              <a:rPr lang="nl-NL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09" name="Content Placeholder 2"/>
          <p:cNvSpPr>
            <a:spLocks/>
          </p:cNvSpPr>
          <p:nvPr/>
        </p:nvSpPr>
        <p:spPr bwMode="auto">
          <a:xfrm>
            <a:off x="457200" y="990600"/>
            <a:ext cx="7162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alt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Internet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1" y="0"/>
            <a:ext cx="1953779" cy="10668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761" y="-1"/>
            <a:ext cx="1292981" cy="9906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2E932B0-8EF9-4D98-B5C6-0BBCEF5A08B0}"/>
              </a:ext>
            </a:extLst>
          </p:cNvPr>
          <p:cNvSpPr/>
          <p:nvPr/>
        </p:nvSpPr>
        <p:spPr>
          <a:xfrm>
            <a:off x="1965434" y="50800"/>
            <a:ext cx="1292981" cy="83099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Tiết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5+6: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Content Placeholder 2"/>
          <p:cNvSpPr>
            <a:spLocks/>
          </p:cNvSpPr>
          <p:nvPr/>
        </p:nvSpPr>
        <p:spPr bwMode="auto">
          <a:xfrm>
            <a:off x="381000" y="989012"/>
            <a:ext cx="7162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alt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Internet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8307" name="Rectangle 1"/>
          <p:cNvSpPr>
            <a:spLocks noChangeArrowheads="1"/>
          </p:cNvSpPr>
          <p:nvPr/>
        </p:nvSpPr>
        <p:spPr bwMode="auto">
          <a:xfrm>
            <a:off x="425450" y="1503362"/>
            <a:ext cx="82613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altLang="en-US" sz="32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Website, </a:t>
            </a:r>
            <a:r>
              <a:rPr lang="en-US" altLang="en-US" sz="32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altLang="en-US" sz="32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en-US" sz="32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website </a:t>
            </a:r>
            <a:r>
              <a:rPr lang="en-US" altLang="en-US" sz="32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32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en-US" sz="32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3200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00" name="AutoShape 12"/>
          <p:cNvSpPr>
            <a:spLocks noChangeArrowheads="1"/>
          </p:cNvSpPr>
          <p:nvPr/>
        </p:nvSpPr>
        <p:spPr bwMode="auto">
          <a:xfrm>
            <a:off x="5413148" y="2164556"/>
            <a:ext cx="6205538" cy="1192213"/>
          </a:xfrm>
          <a:prstGeom prst="wedgeRoundRectCallout">
            <a:avLst>
              <a:gd name="adj1" fmla="val 36231"/>
              <a:gd name="adj2" fmla="val 94018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b="1" i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Em hãy nêu một vài ví dụ về địa chỉ Website mà em biết?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6286" y="2685256"/>
            <a:ext cx="115824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63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Website: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en-US" sz="32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en-US" sz="320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altLang="en-US" sz="32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altLang="en-US" sz="32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en-US" sz="32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altLang="en-US" sz="32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altLang="en-US" sz="32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www.moet.gov.vn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en-US" sz="32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en-US" sz="320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altLang="en-US" sz="32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en-US" sz="32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altLang="en-US" sz="32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www.dantri.com.vn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en-US" sz="32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en-US" sz="3200" dirty="0">
                <a:solidFill>
                  <a:srgbClr val="46A1A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altLang="en-US" sz="3200" b="1" dirty="0">
                <a:solidFill>
                  <a:srgbClr val="46A1A8"/>
                </a:solidFill>
                <a:latin typeface="Times New Roman" pitchFamily="18" charset="0"/>
                <a:cs typeface="Times New Roman" pitchFamily="18" charset="0"/>
              </a:rPr>
              <a:t>vietnamnet.vn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nl-NL" altLang="en-US" sz="32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nl-NL" altLang="en-US" sz="32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altLang="en-US" sz="3200" b="1" dirty="0">
                <a:solidFill>
                  <a:srgbClr val="46A1A8"/>
                </a:solidFill>
                <a:latin typeface="Times New Roman" pitchFamily="18" charset="0"/>
                <a:cs typeface="Times New Roman" pitchFamily="18" charset="0"/>
              </a:rPr>
              <a:t>vi.wikipedia.org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1" y="-1"/>
            <a:ext cx="1953779" cy="10668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761" y="-1"/>
            <a:ext cx="1292981" cy="9906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EDB10FE-1A2C-46C2-9832-E2C921F9BF05}"/>
              </a:ext>
            </a:extLst>
          </p:cNvPr>
          <p:cNvSpPr/>
          <p:nvPr/>
        </p:nvSpPr>
        <p:spPr>
          <a:xfrm>
            <a:off x="1965434" y="50800"/>
            <a:ext cx="1292981" cy="83099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Tiết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5+6: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25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0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5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835313" y="1504807"/>
            <a:ext cx="4588999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742950" indent="-7429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altLang="en-US" sz="32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en-US" sz="32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duyệt</a:t>
            </a:r>
            <a:r>
              <a:rPr lang="en-US" altLang="en-US" sz="32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web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34728" y="3124200"/>
            <a:ext cx="11868101" cy="2860358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08509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indent="5191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defRPr/>
            </a:pPr>
            <a:r>
              <a:rPr lang="vi-VN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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duyệt</a:t>
            </a: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web: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www: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web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internet.</a:t>
            </a:r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609600" y="2276525"/>
            <a:ext cx="11353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en-US" altLang="en-US" sz="3200" i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3200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i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i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alt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i="1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altLang="en-US" sz="32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i="1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alt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i="1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alt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i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i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32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200" i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i="1" dirty="0" err="1">
                <a:latin typeface="Times New Roman" pitchFamily="18" charset="0"/>
                <a:cs typeface="Times New Roman" pitchFamily="18" charset="0"/>
              </a:rPr>
              <a:t>duyệt</a:t>
            </a:r>
            <a:r>
              <a:rPr lang="en-US" altLang="en-US" sz="3200" i="1" dirty="0">
                <a:latin typeface="Times New Roman" pitchFamily="18" charset="0"/>
                <a:cs typeface="Times New Roman" pitchFamily="18" charset="0"/>
              </a:rPr>
              <a:t> web </a:t>
            </a:r>
            <a:r>
              <a:rPr lang="en-US" altLang="en-US" sz="32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i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3200" i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81" name="Rectangle 11"/>
          <p:cNvSpPr>
            <a:spLocks noChangeArrowheads="1"/>
          </p:cNvSpPr>
          <p:nvPr/>
        </p:nvSpPr>
        <p:spPr bwMode="auto">
          <a:xfrm>
            <a:off x="457199" y="990600"/>
            <a:ext cx="4588999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web: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056087" cy="10668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761" y="-1"/>
            <a:ext cx="1342540" cy="9906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8F0154C-FCDD-4150-AC20-EB85FB2D7CE2}"/>
              </a:ext>
            </a:extLst>
          </p:cNvPr>
          <p:cNvSpPr/>
          <p:nvPr/>
        </p:nvSpPr>
        <p:spPr>
          <a:xfrm>
            <a:off x="1965434" y="50800"/>
            <a:ext cx="1292981" cy="83099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Tiết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5+6: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  <p:bldP spid="6" grpId="0" animBg="1"/>
      <p:bldP spid="4710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ChangeArrowheads="1"/>
          </p:cNvSpPr>
          <p:nvPr/>
        </p:nvSpPr>
        <p:spPr bwMode="auto">
          <a:xfrm>
            <a:off x="615950" y="2030884"/>
            <a:ext cx="106616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i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i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alt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i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i="1" dirty="0" err="1">
                <a:latin typeface="Times New Roman" pitchFamily="18" charset="0"/>
                <a:cs typeface="Times New Roman" pitchFamily="18" charset="0"/>
              </a:rPr>
              <a:t>duyệt</a:t>
            </a:r>
            <a:r>
              <a:rPr lang="en-US" altLang="en-US" sz="3200" i="1" dirty="0">
                <a:latin typeface="Times New Roman" pitchFamily="18" charset="0"/>
                <a:cs typeface="Times New Roman" pitchFamily="18" charset="0"/>
              </a:rPr>
              <a:t> web </a:t>
            </a:r>
            <a:r>
              <a:rPr lang="en-US" altLang="en-US" sz="3200" i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alt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i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3200" i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615950" y="2667000"/>
            <a:ext cx="8528050" cy="2179320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08509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vi-VN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</a:t>
            </a:r>
            <a:r>
              <a:rPr lang="en-US" altLang="en-US" sz="32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+ Internet Explorer (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en-US" altLang="en-US" sz="32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defRPr/>
            </a:pPr>
            <a:r>
              <a:rPr lang="en-US" altLang="en-US" sz="32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  + Mozilla Firefox</a:t>
            </a:r>
          </a:p>
          <a:p>
            <a:pPr eaLnBrk="1" hangingPunct="1">
              <a:defRPr/>
            </a:pPr>
            <a:r>
              <a:rPr lang="en-US" altLang="en-US" sz="32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  + Opera</a:t>
            </a:r>
          </a:p>
          <a:p>
            <a:pPr eaLnBrk="1" hangingPunct="1">
              <a:defRPr/>
            </a:pPr>
            <a:r>
              <a:rPr lang="en-US" altLang="en-US" sz="32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  + Google Chrome, </a:t>
            </a:r>
            <a:r>
              <a:rPr lang="en-US" altLang="en-US" sz="320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altLang="en-US" sz="32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altLang="en-US" sz="32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, …</a:t>
            </a:r>
          </a:p>
        </p:txBody>
      </p:sp>
      <p:sp>
        <p:nvSpPr>
          <p:cNvPr id="51204" name="Rectangle 1"/>
          <p:cNvSpPr>
            <a:spLocks noChangeArrowheads="1"/>
          </p:cNvSpPr>
          <p:nvPr/>
        </p:nvSpPr>
        <p:spPr bwMode="auto">
          <a:xfrm>
            <a:off x="985044" y="1506188"/>
            <a:ext cx="5110956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742950" indent="-7429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altLang="en-US" sz="32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en-US" sz="32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duyệt</a:t>
            </a:r>
            <a:r>
              <a:rPr lang="en-US" altLang="en-US" sz="32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web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05" name="Rectangle 10"/>
          <p:cNvSpPr>
            <a:spLocks noChangeArrowheads="1"/>
          </p:cNvSpPr>
          <p:nvPr/>
        </p:nvSpPr>
        <p:spPr bwMode="auto">
          <a:xfrm>
            <a:off x="533400" y="982504"/>
            <a:ext cx="426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web:</a:t>
            </a:r>
          </a:p>
        </p:txBody>
      </p:sp>
      <p:pic>
        <p:nvPicPr>
          <p:cNvPr id="52230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5031229"/>
            <a:ext cx="2884488" cy="168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029200"/>
            <a:ext cx="2438400" cy="168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2" name="Picture 13" descr="ANd9GcQ3uzZoKE3zUclk-dMqq4Y3RgQmGhNsZoRNc9V6pV56XJ8-pFk3G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029200"/>
            <a:ext cx="2667000" cy="168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3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970" y="5029200"/>
            <a:ext cx="2797630" cy="1687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1" y="0"/>
            <a:ext cx="1953779" cy="10668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761" y="-1"/>
            <a:ext cx="1292981" cy="99060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468EB3C-E471-49EE-AF5B-53BA4356F94E}"/>
              </a:ext>
            </a:extLst>
          </p:cNvPr>
          <p:cNvSpPr/>
          <p:nvPr/>
        </p:nvSpPr>
        <p:spPr>
          <a:xfrm>
            <a:off x="1965434" y="50800"/>
            <a:ext cx="1292981" cy="83099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Tiết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5+6: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ChangeArrowheads="1"/>
          </p:cNvSpPr>
          <p:nvPr/>
        </p:nvSpPr>
        <p:spPr bwMode="auto">
          <a:xfrm>
            <a:off x="304800" y="1458914"/>
            <a:ext cx="5715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742950" indent="-7429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3200" b="1" dirty="0">
                <a:solidFill>
                  <a:srgbClr val="46A1A8"/>
                </a:solidFill>
                <a:latin typeface="+mn-lt"/>
                <a:cs typeface="Times New Roman" panose="02020603050405020304" pitchFamily="18" charset="0"/>
              </a:rPr>
              <a:t>b. </a:t>
            </a:r>
            <a:r>
              <a:rPr lang="en-US" altLang="en-US" sz="3200" b="1" u="sng" dirty="0" err="1">
                <a:solidFill>
                  <a:srgbClr val="46A1A8"/>
                </a:solidFill>
                <a:latin typeface="+mn-lt"/>
              </a:rPr>
              <a:t>Truy</a:t>
            </a:r>
            <a:r>
              <a:rPr lang="en-US" altLang="en-US" sz="3200" b="1" u="sng" dirty="0">
                <a:solidFill>
                  <a:srgbClr val="46A1A8"/>
                </a:solidFill>
                <a:latin typeface="+mn-lt"/>
              </a:rPr>
              <a:t> </a:t>
            </a:r>
            <a:r>
              <a:rPr lang="en-US" altLang="en-US" sz="3200" b="1" u="sng" dirty="0" err="1">
                <a:solidFill>
                  <a:srgbClr val="46A1A8"/>
                </a:solidFill>
                <a:latin typeface="+mn-lt"/>
              </a:rPr>
              <a:t>cập</a:t>
            </a:r>
            <a:r>
              <a:rPr lang="en-US" altLang="en-US" sz="3200" b="1" u="sng" dirty="0">
                <a:solidFill>
                  <a:srgbClr val="46A1A8"/>
                </a:solidFill>
                <a:latin typeface="+mn-lt"/>
              </a:rPr>
              <a:t>  </a:t>
            </a:r>
            <a:r>
              <a:rPr lang="en-US" altLang="en-US" sz="3200" b="1" u="sng" dirty="0" err="1">
                <a:solidFill>
                  <a:srgbClr val="46A1A8"/>
                </a:solidFill>
                <a:latin typeface="+mn-lt"/>
              </a:rPr>
              <a:t>trang</a:t>
            </a:r>
            <a:r>
              <a:rPr lang="en-US" altLang="en-US" sz="3200" b="1" u="sng" dirty="0">
                <a:solidFill>
                  <a:srgbClr val="46A1A8"/>
                </a:solidFill>
                <a:latin typeface="+mn-lt"/>
              </a:rPr>
              <a:t> web</a:t>
            </a:r>
            <a:r>
              <a:rPr lang="en-US" altLang="en-US" sz="3200" b="1" dirty="0">
                <a:solidFill>
                  <a:srgbClr val="46A1A8"/>
                </a:solidFill>
                <a:latin typeface="+mn-lt"/>
              </a:rPr>
              <a:t>:</a:t>
            </a:r>
            <a:endParaRPr lang="en-US" altLang="en-US" sz="3200" b="1" dirty="0">
              <a:solidFill>
                <a:srgbClr val="46A1A8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3251" name="Rectangle 5"/>
          <p:cNvSpPr>
            <a:spLocks noChangeArrowheads="1"/>
          </p:cNvSpPr>
          <p:nvPr/>
        </p:nvSpPr>
        <p:spPr bwMode="auto">
          <a:xfrm>
            <a:off x="304800" y="973138"/>
            <a:ext cx="5029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2. </a:t>
            </a:r>
            <a:r>
              <a:rPr lang="en-US" altLang="en-US" sz="3200" b="1" u="sng" dirty="0" err="1">
                <a:solidFill>
                  <a:srgbClr val="FF0000"/>
                </a:solidFill>
                <a:latin typeface="+mn-lt"/>
              </a:rPr>
              <a:t>Truy</a:t>
            </a:r>
            <a:r>
              <a:rPr lang="en-US" altLang="en-US" sz="3200" b="1" u="sng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u="sng" dirty="0" err="1">
                <a:solidFill>
                  <a:srgbClr val="FF0000"/>
                </a:solidFill>
                <a:latin typeface="+mn-lt"/>
              </a:rPr>
              <a:t>cập</a:t>
            </a:r>
            <a:r>
              <a:rPr lang="en-US" altLang="en-US" sz="3200" b="1" u="sng" dirty="0">
                <a:solidFill>
                  <a:srgbClr val="FF0000"/>
                </a:solidFill>
                <a:latin typeface="+mn-lt"/>
              </a:rPr>
              <a:t>  web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:</a:t>
            </a:r>
          </a:p>
        </p:txBody>
      </p:sp>
      <p:pic>
        <p:nvPicPr>
          <p:cNvPr id="532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11582400" cy="461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1" y="0"/>
            <a:ext cx="1953779" cy="10668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761" y="-1"/>
            <a:ext cx="1292981" cy="99060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A1F2F62-8EE1-4E1C-B466-8C5151032A9A}"/>
              </a:ext>
            </a:extLst>
          </p:cNvPr>
          <p:cNvSpPr/>
          <p:nvPr/>
        </p:nvSpPr>
        <p:spPr>
          <a:xfrm>
            <a:off x="1965434" y="50800"/>
            <a:ext cx="1292981" cy="83099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Tiết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5+6: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762000" y="2097643"/>
            <a:ext cx="10668000" cy="1940957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 algn="ctr">
            <a:solidFill>
              <a:srgbClr val="085091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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web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/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B1: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web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endParaRPr lang="en-US" alt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B2: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Enter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7350" name="AutoShape 6"/>
          <p:cNvSpPr>
            <a:spLocks noChangeArrowheads="1"/>
          </p:cNvSpPr>
          <p:nvPr/>
        </p:nvSpPr>
        <p:spPr bwMode="auto">
          <a:xfrm>
            <a:off x="5486400" y="228600"/>
            <a:ext cx="5943600" cy="1940957"/>
          </a:xfrm>
          <a:prstGeom prst="wedgeRoundRectCallout">
            <a:avLst>
              <a:gd name="adj1" fmla="val -69814"/>
              <a:gd name="adj2" fmla="val -31342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60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36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en-US" sz="36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en-US" sz="36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altLang="en-US" sz="36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6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altLang="en-US" sz="36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36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altLang="en-US" sz="36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altLang="en-US" sz="36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36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6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36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web </a:t>
            </a:r>
            <a:r>
              <a:rPr lang="en-US" altLang="en-US" sz="360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36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internet?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3851224" y="1203462"/>
            <a:ext cx="2895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 HỎI:</a:t>
            </a:r>
            <a:endParaRPr lang="en-US" alt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03" name="AutoShape 7"/>
          <p:cNvSpPr>
            <a:spLocks noChangeArrowheads="1"/>
          </p:cNvSpPr>
          <p:nvPr/>
        </p:nvSpPr>
        <p:spPr bwMode="gray">
          <a:xfrm>
            <a:off x="1143000" y="3733800"/>
            <a:ext cx="9372600" cy="908864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alt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nl-NL" alt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ruy cập Web?</a:t>
            </a:r>
          </a:p>
        </p:txBody>
      </p:sp>
      <p:sp>
        <p:nvSpPr>
          <p:cNvPr id="55304" name="AutoShape 8"/>
          <p:cNvSpPr>
            <a:spLocks noChangeArrowheads="1"/>
          </p:cNvSpPr>
          <p:nvPr/>
        </p:nvSpPr>
        <p:spPr bwMode="gray">
          <a:xfrm>
            <a:off x="1143001" y="1849793"/>
            <a:ext cx="8312047" cy="1687890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33B74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sz="3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nl-NL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 chức thông tin trên Internet như thế nào?</a:t>
            </a:r>
          </a:p>
        </p:txBody>
      </p:sp>
      <p:sp>
        <p:nvSpPr>
          <p:cNvPr id="31" name="Oval 30"/>
          <p:cNvSpPr/>
          <p:nvPr/>
        </p:nvSpPr>
        <p:spPr>
          <a:xfrm>
            <a:off x="609827" y="2440244"/>
            <a:ext cx="522288" cy="506988"/>
          </a:xfrm>
          <a:prstGeom prst="ellipse">
            <a:avLst/>
          </a:prstGeom>
          <a:solidFill>
            <a:srgbClr val="FF0000">
              <a:alpha val="68000"/>
            </a:srgbClr>
          </a:solidFill>
          <a:effectLst>
            <a:outerShdw blurRad="50800" dist="50800" dir="5400000" algn="ctr" rotWithShape="0">
              <a:srgbClr val="000000">
                <a:alpha val="88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 prst="slope"/>
            <a:extrusionClr>
              <a:srgbClr val="00B0F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620713" y="3934738"/>
            <a:ext cx="522288" cy="506988"/>
          </a:xfrm>
          <a:prstGeom prst="ellipse">
            <a:avLst/>
          </a:prstGeom>
          <a:solidFill>
            <a:srgbClr val="FF0000">
              <a:alpha val="68000"/>
            </a:srgbClr>
          </a:solidFill>
          <a:effectLst>
            <a:outerShdw blurRad="50800" dist="50800" dir="5400000" algn="ctr" rotWithShape="0">
              <a:srgbClr val="000000">
                <a:alpha val="88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 prst="slope"/>
            <a:extrusionClr>
              <a:srgbClr val="00B0F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981200" cy="10668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761" y="-1"/>
            <a:ext cx="1292981" cy="9906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E046016-7C19-436F-95D3-13F78436CAAA}"/>
              </a:ext>
            </a:extLst>
          </p:cNvPr>
          <p:cNvSpPr/>
          <p:nvPr/>
        </p:nvSpPr>
        <p:spPr>
          <a:xfrm>
            <a:off x="1965434" y="50800"/>
            <a:ext cx="1292981" cy="83099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Tiết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5+6: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709122"/>
            <a:ext cx="1738307" cy="3930229"/>
          </a:xfrm>
          <a:prstGeom prst="rect">
            <a:avLst/>
          </a:prstGeom>
        </p:spPr>
      </p:pic>
      <p:sp>
        <p:nvSpPr>
          <p:cNvPr id="37891" name="AutoShape 4"/>
          <p:cNvSpPr>
            <a:spLocks noChangeArrowheads="1"/>
          </p:cNvSpPr>
          <p:nvPr/>
        </p:nvSpPr>
        <p:spPr bwMode="gray">
          <a:xfrm>
            <a:off x="2196978" y="3211362"/>
            <a:ext cx="8013822" cy="822305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Website, </a:t>
            </a:r>
            <a:r>
              <a:rPr lang="en-US" alt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alt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web</a:t>
            </a:r>
            <a:endParaRPr lang="en-US" altLang="en-US" sz="3200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2" name="AutoShape 5"/>
          <p:cNvSpPr>
            <a:spLocks noChangeArrowheads="1"/>
          </p:cNvSpPr>
          <p:nvPr/>
        </p:nvSpPr>
        <p:spPr bwMode="gray">
          <a:xfrm>
            <a:off x="1801812" y="2055356"/>
            <a:ext cx="8408988" cy="822305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33B74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alt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alt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WEB,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web,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siêu</a:t>
            </a:r>
            <a:r>
              <a:rPr lang="en-US" alt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alt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7896" name="AutoShape 21"/>
          <p:cNvSpPr>
            <a:spLocks noChangeArrowheads="1"/>
          </p:cNvSpPr>
          <p:nvPr/>
        </p:nvSpPr>
        <p:spPr bwMode="gray">
          <a:xfrm>
            <a:off x="1848225" y="4409048"/>
            <a:ext cx="8354368" cy="822305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Internet.</a:t>
            </a:r>
          </a:p>
        </p:txBody>
      </p:sp>
      <p:sp>
        <p:nvSpPr>
          <p:cNvPr id="29" name="Rectangle 20"/>
          <p:cNvSpPr txBox="1">
            <a:spLocks noChangeArrowheads="1"/>
          </p:cNvSpPr>
          <p:nvPr/>
        </p:nvSpPr>
        <p:spPr bwMode="auto">
          <a:xfrm>
            <a:off x="138906" y="2511976"/>
            <a:ext cx="140176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32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NỘI DUNG CẦN TÌM HIỂU</a:t>
            </a:r>
          </a:p>
        </p:txBody>
      </p:sp>
      <p:sp>
        <p:nvSpPr>
          <p:cNvPr id="30" name="Oval 29"/>
          <p:cNvSpPr/>
          <p:nvPr/>
        </p:nvSpPr>
        <p:spPr>
          <a:xfrm>
            <a:off x="1279524" y="2187185"/>
            <a:ext cx="522288" cy="506988"/>
          </a:xfrm>
          <a:prstGeom prst="ellipse">
            <a:avLst/>
          </a:prstGeom>
          <a:solidFill>
            <a:srgbClr val="FF0000">
              <a:alpha val="68000"/>
            </a:srgbClr>
          </a:solidFill>
          <a:effectLst>
            <a:outerShdw blurRad="50800" dist="50800" dir="5400000" algn="ctr" rotWithShape="0">
              <a:srgbClr val="000000">
                <a:alpha val="88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 prst="slope"/>
            <a:extrusionClr>
              <a:srgbClr val="00B0F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674690" y="3349094"/>
            <a:ext cx="522288" cy="506988"/>
          </a:xfrm>
          <a:prstGeom prst="ellipse">
            <a:avLst/>
          </a:prstGeom>
          <a:solidFill>
            <a:srgbClr val="FF0000">
              <a:alpha val="68000"/>
            </a:srgbClr>
          </a:solidFill>
          <a:effectLst>
            <a:outerShdw blurRad="50800" dist="50800" dir="5400000" algn="ctr" rotWithShape="0">
              <a:srgbClr val="000000">
                <a:alpha val="88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 prst="slope"/>
            <a:extrusionClr>
              <a:srgbClr val="00B0F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1334143" y="4538712"/>
            <a:ext cx="522288" cy="506988"/>
          </a:xfrm>
          <a:prstGeom prst="ellipse">
            <a:avLst/>
          </a:prstGeom>
          <a:solidFill>
            <a:srgbClr val="FF0000">
              <a:alpha val="68000"/>
            </a:srgbClr>
          </a:solidFill>
          <a:effectLst>
            <a:outerShdw blurRad="50800" dist="50800" dir="5400000" algn="ctr" rotWithShape="0">
              <a:srgbClr val="000000">
                <a:alpha val="88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 prst="slope"/>
            <a:extrusionClr>
              <a:srgbClr val="00B0F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1" y="0"/>
            <a:ext cx="1953779" cy="10668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761" y="-1"/>
            <a:ext cx="1292981" cy="106680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37C15F5-5289-4859-903D-7E964004492E}"/>
              </a:ext>
            </a:extLst>
          </p:cNvPr>
          <p:cNvSpPr/>
          <p:nvPr/>
        </p:nvSpPr>
        <p:spPr>
          <a:xfrm>
            <a:off x="1939475" y="56022"/>
            <a:ext cx="1292981" cy="83099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Tiết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5+6: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510382" y="1018754"/>
            <a:ext cx="76200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alt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internet:</a:t>
            </a:r>
            <a:endParaRPr lang="en-US" altLang="en-US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698499" y="1520352"/>
            <a:ext cx="4495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742950" indent="-7429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altLang="en-US" sz="32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sz="32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32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alt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9906" y="2120110"/>
            <a:ext cx="112053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defRPr/>
            </a:pPr>
            <a:r>
              <a:rPr lang="vi-VN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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Internet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0382" y="3308877"/>
            <a:ext cx="112148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defRPr/>
            </a:pPr>
            <a:r>
              <a:rPr lang="fr-FR" alt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fr-FR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fr-FR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fr-FR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fr-FR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fr-FR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vi-VN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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Google: </a:t>
            </a:r>
            <a:r>
              <a:rPr lang="fr-FR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www.google.com.vn</a:t>
            </a:r>
            <a:endParaRPr lang="en-US" alt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vi-VN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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Yahoo</a:t>
            </a:r>
            <a:r>
              <a:rPr lang="fr-FR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www.yahoo.com</a:t>
            </a:r>
            <a:endParaRPr lang="en-US" alt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vi-VN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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Microsoft: </a:t>
            </a:r>
            <a:r>
              <a:rPr lang="fr-FR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www.bing.com</a:t>
            </a:r>
          </a:p>
          <a:p>
            <a:pPr algn="just" eaLnBrk="1" hangingPunct="1">
              <a:defRPr/>
            </a:pP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Lưu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ý: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Phần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lớn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các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máy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tìm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kiếm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được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cung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cấp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trên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các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trang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WEB</a:t>
            </a:r>
            <a:endParaRPr lang="fr-FR" alt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6421634" y="1244392"/>
            <a:ext cx="5756108" cy="890171"/>
          </a:xfrm>
          <a:prstGeom prst="cloudCallout">
            <a:avLst>
              <a:gd name="adj1" fmla="val 33731"/>
              <a:gd name="adj2" fmla="val 5761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6421632" y="3030465"/>
            <a:ext cx="4855967" cy="1998662"/>
          </a:xfrm>
          <a:prstGeom prst="wedgeRoundRectCallout">
            <a:avLst>
              <a:gd name="adj1" fmla="val -2799"/>
              <a:gd name="adj2" fmla="val 705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1" hangingPunct="1"/>
            <a:r>
              <a:rPr lang="en-US" alt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alt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alt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alt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1" y="0"/>
            <a:ext cx="1953779" cy="10668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761" y="-1"/>
            <a:ext cx="1292981" cy="99060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82CE70B-3A0F-4848-B845-CABF3C206D1F}"/>
              </a:ext>
            </a:extLst>
          </p:cNvPr>
          <p:cNvSpPr/>
          <p:nvPr/>
        </p:nvSpPr>
        <p:spPr>
          <a:xfrm>
            <a:off x="1965434" y="50800"/>
            <a:ext cx="1292981" cy="83099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Tiết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5+6: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8" grpId="1" animBg="1"/>
      <p:bldP spid="3" grpId="0" animBg="1"/>
      <p:bldP spid="3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>
            <a:spLocks noChangeArrowheads="1"/>
          </p:cNvSpPr>
          <p:nvPr/>
        </p:nvSpPr>
        <p:spPr bwMode="auto">
          <a:xfrm>
            <a:off x="849312" y="1490664"/>
            <a:ext cx="6553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742950" indent="-7429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alt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32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544512" y="2209800"/>
            <a:ext cx="10680412" cy="3779758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08509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vi-VN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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eaLnBrk="1" hangingPunct="1">
              <a:defRPr/>
            </a:pPr>
            <a:r>
              <a:rPr lang="en-US" altLang="en-US" sz="36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B1.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algn="just" eaLnBrk="1" hangingPunct="1">
              <a:defRPr/>
            </a:pPr>
            <a:r>
              <a:rPr lang="en-US" altLang="en-US" sz="36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B2.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khoá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khoá</a:t>
            </a:r>
            <a:endParaRPr lang="en-US" alt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en-US" altLang="en-US" sz="36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B3.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Enter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defRPr/>
            </a:pPr>
            <a:r>
              <a:rPr lang="en-US" altLang="en-US" sz="3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en-US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en-US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altLang="en-US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en-US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altLang="en-US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altLang="en-US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altLang="en-US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altLang="en-US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altLang="en-US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altLang="en-US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altLang="en-US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en-US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5540" name="Content Placeholder 2"/>
          <p:cNvSpPr>
            <a:spLocks/>
          </p:cNvSpPr>
          <p:nvPr/>
        </p:nvSpPr>
        <p:spPr bwMode="auto">
          <a:xfrm>
            <a:off x="544512" y="990600"/>
            <a:ext cx="7620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alt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alt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internet:</a:t>
            </a:r>
            <a:endParaRPr lang="en-US" altLang="en-US" sz="32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9" name="AutoShape 11"/>
          <p:cNvSpPr>
            <a:spLocks noChangeArrowheads="1"/>
          </p:cNvSpPr>
          <p:nvPr/>
        </p:nvSpPr>
        <p:spPr bwMode="auto">
          <a:xfrm>
            <a:off x="5383212" y="1273175"/>
            <a:ext cx="6324600" cy="3139023"/>
          </a:xfrm>
          <a:prstGeom prst="cloudCallout">
            <a:avLst>
              <a:gd name="adj1" fmla="val 28445"/>
              <a:gd name="adj2" fmla="val 4878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1" y="-1"/>
            <a:ext cx="1953779" cy="10668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761" y="-1"/>
            <a:ext cx="1292981" cy="9906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DFA6CEE-D98D-49B9-9586-6A80F33916C1}"/>
              </a:ext>
            </a:extLst>
          </p:cNvPr>
          <p:cNvSpPr/>
          <p:nvPr/>
        </p:nvSpPr>
        <p:spPr>
          <a:xfrm>
            <a:off x="1965434" y="50800"/>
            <a:ext cx="1292981" cy="83099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Tiết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5+6: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2539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66800"/>
            <a:ext cx="11963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1" y="-1"/>
            <a:ext cx="1953779" cy="10668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761" y="-1"/>
            <a:ext cx="1292981" cy="99060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EDE6F2B-39BC-4FDC-9C64-067B837E4FE2}"/>
              </a:ext>
            </a:extLst>
          </p:cNvPr>
          <p:cNvSpPr/>
          <p:nvPr/>
        </p:nvSpPr>
        <p:spPr>
          <a:xfrm>
            <a:off x="1965434" y="50800"/>
            <a:ext cx="1292981" cy="83099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Tiết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5+6: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267200" y="1035050"/>
            <a:ext cx="3048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altLang="en-US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TÓM LẠI:</a:t>
            </a:r>
          </a:p>
        </p:txBody>
      </p:sp>
      <p:sp>
        <p:nvSpPr>
          <p:cNvPr id="66563" name="Text Box 6" descr="Pink tissue paper"/>
          <p:cNvSpPr txBox="1">
            <a:spLocks noChangeArrowheads="1"/>
          </p:cNvSpPr>
          <p:nvPr/>
        </p:nvSpPr>
        <p:spPr bwMode="auto">
          <a:xfrm>
            <a:off x="381000" y="1828800"/>
            <a:ext cx="11277600" cy="332398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internet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web.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web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/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web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website.</a:t>
            </a:r>
          </a:p>
          <a:p>
            <a:pPr algn="just" eaLnBrk="1" hangingPunct="1"/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duyệt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web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web.</a:t>
            </a:r>
          </a:p>
          <a:p>
            <a:pPr algn="just" eaLnBrk="1" hangingPunct="1"/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internet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1" y="-1"/>
            <a:ext cx="1953779" cy="10668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761" y="-1"/>
            <a:ext cx="1292981" cy="99060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792113D-4AB3-4FD7-9A81-973DAA8AEAF0}"/>
              </a:ext>
            </a:extLst>
          </p:cNvPr>
          <p:cNvSpPr/>
          <p:nvPr/>
        </p:nvSpPr>
        <p:spPr>
          <a:xfrm>
            <a:off x="1965434" y="50800"/>
            <a:ext cx="1292981" cy="83099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Tiết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5+6: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"/>
          <p:cNvSpPr txBox="1">
            <a:spLocks noChangeArrowheads="1"/>
          </p:cNvSpPr>
          <p:nvPr/>
        </p:nvSpPr>
        <p:spPr bwMode="auto">
          <a:xfrm>
            <a:off x="2209800" y="2438401"/>
            <a:ext cx="9372600" cy="5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5602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ts val="1000"/>
              </a:spcBef>
            </a:pPr>
            <a:r>
              <a:rPr lang="nl-NL" altLang="en-US" sz="3600" b="1" dirty="0">
                <a:latin typeface="Times New Roman" pitchFamily="18" charset="0"/>
                <a:cs typeface="Times New Roman" pitchFamily="18" charset="0"/>
              </a:rPr>
              <a:t>Loại văn bản tích hợp</a:t>
            </a:r>
            <a:endParaRPr lang="en-US" alt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611" name="Rectangle 3"/>
          <p:cNvSpPr txBox="1">
            <a:spLocks noChangeArrowheads="1"/>
          </p:cNvSpPr>
          <p:nvPr/>
        </p:nvSpPr>
        <p:spPr bwMode="auto">
          <a:xfrm>
            <a:off x="2143735" y="4403716"/>
            <a:ext cx="9469359" cy="51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5602" rIns="0" bIns="0">
            <a:spAutoFit/>
          </a:bodyPr>
          <a:lstStyle>
            <a:lvl1pPr marL="609600" indent="-609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just"/>
            <a:r>
              <a:rPr lang="nl-NL" altLang="en-US" sz="3200" b="1" dirty="0">
                <a:latin typeface="Times New Roman" pitchFamily="18" charset="0"/>
                <a:cs typeface="Times New Roman" pitchFamily="18" charset="0"/>
              </a:rPr>
              <a:t>Loại văn bản tích hợp nhiều dạng dữ liệu khác nhau </a:t>
            </a:r>
          </a:p>
        </p:txBody>
      </p:sp>
      <p:sp>
        <p:nvSpPr>
          <p:cNvPr id="68612" name="Rectangle 3"/>
          <p:cNvSpPr txBox="1">
            <a:spLocks noChangeArrowheads="1"/>
          </p:cNvSpPr>
          <p:nvPr/>
        </p:nvSpPr>
        <p:spPr bwMode="auto">
          <a:xfrm>
            <a:off x="2057400" y="924816"/>
            <a:ext cx="9525000" cy="6414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 lIns="0" tIns="25602" rIns="0" bIns="0">
            <a:spAutoFit/>
          </a:bodyPr>
          <a:lstStyle>
            <a:lvl1pPr marL="609600" indent="-609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nl-NL" altLang="en-US" sz="4000" b="1" dirty="0">
                <a:latin typeface="Times New Roman" pitchFamily="18" charset="0"/>
                <a:cs typeface="Times New Roman" pitchFamily="18" charset="0"/>
              </a:rPr>
              <a:t>Siêu văn bản (hypertext) là?</a:t>
            </a:r>
          </a:p>
        </p:txBody>
      </p:sp>
      <p:sp>
        <p:nvSpPr>
          <p:cNvPr id="68613" name="Rectangle 3"/>
          <p:cNvSpPr txBox="1">
            <a:spLocks noChangeArrowheads="1"/>
          </p:cNvSpPr>
          <p:nvPr/>
        </p:nvSpPr>
        <p:spPr bwMode="auto">
          <a:xfrm>
            <a:off x="2143735" y="5414453"/>
            <a:ext cx="9438665" cy="1318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5602" rIns="0" bIns="0">
            <a:spAutoFit/>
          </a:bodyPr>
          <a:lstStyle>
            <a:lvl1pPr marL="609600" indent="-609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just"/>
            <a:r>
              <a:rPr lang="nl-NL" altLang="en-US" sz="2800" b="1" dirty="0">
                <a:latin typeface="Times New Roman" pitchFamily="18" charset="0"/>
                <a:cs typeface="Times New Roman" pitchFamily="18" charset="0"/>
              </a:rPr>
              <a:t>Loại văn bản tích hợp nhiều dạng dữ liệu khác nhau như văn bản, hình ảnh, âm thanh... và siêu liên kết (hyperlink) tới các siêu văn bản khác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614" name="Rectangle 3"/>
          <p:cNvSpPr txBox="1">
            <a:spLocks noChangeArrowheads="1"/>
          </p:cNvSpPr>
          <p:nvPr/>
        </p:nvSpPr>
        <p:spPr bwMode="auto">
          <a:xfrm>
            <a:off x="2159082" y="3499263"/>
            <a:ext cx="9502125" cy="5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5602" rIns="0" bIns="0">
            <a:spAutoFit/>
          </a:bodyPr>
          <a:lstStyle>
            <a:lvl1pPr marL="609600" indent="-609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just"/>
            <a:r>
              <a:rPr lang="nl-NL" altLang="en-US" sz="3600" b="1" dirty="0">
                <a:latin typeface="Times New Roman" pitchFamily="18" charset="0"/>
                <a:cs typeface="Times New Roman" pitchFamily="18" charset="0"/>
              </a:rPr>
              <a:t>Loại văn bản tích hợp một dạng dữ liệu</a:t>
            </a:r>
          </a:p>
        </p:txBody>
      </p:sp>
      <p:pic>
        <p:nvPicPr>
          <p:cNvPr id="10" name="Picture 10" descr="flowers0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414453"/>
            <a:ext cx="939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996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"/>
          <p:cNvSpPr txBox="1">
            <a:spLocks noChangeArrowheads="1"/>
          </p:cNvSpPr>
          <p:nvPr/>
        </p:nvSpPr>
        <p:spPr bwMode="auto">
          <a:xfrm>
            <a:off x="2209800" y="2438401"/>
            <a:ext cx="9372600" cy="5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5602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nl-NL" altLang="en-US" sz="4000" b="1" dirty="0">
                <a:latin typeface="Times New Roman" pitchFamily="18" charset="0"/>
                <a:cs typeface="Times New Roman" pitchFamily="18" charset="0"/>
              </a:rPr>
              <a:t>uml</a:t>
            </a:r>
            <a:endParaRPr lang="en-US" alt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611" name="Rectangle 3"/>
          <p:cNvSpPr txBox="1">
            <a:spLocks noChangeArrowheads="1"/>
          </p:cNvSpPr>
          <p:nvPr/>
        </p:nvSpPr>
        <p:spPr bwMode="auto">
          <a:xfrm>
            <a:off x="2154319" y="4555362"/>
            <a:ext cx="9469359" cy="5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5602" rIns="0" bIns="0">
            <a:spAutoFit/>
          </a:bodyPr>
          <a:lstStyle>
            <a:lvl1pPr marL="609600" indent="-609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nl-NL" altLang="en-US" sz="4000" b="1" dirty="0">
                <a:latin typeface="Times New Roman" pitchFamily="18" charset="0"/>
                <a:cs typeface="Times New Roman" pitchFamily="18" charset="0"/>
              </a:rPr>
              <a:t>hml</a:t>
            </a:r>
            <a:endParaRPr lang="en-US" alt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612" name="Rectangle 3"/>
          <p:cNvSpPr txBox="1">
            <a:spLocks noChangeArrowheads="1"/>
          </p:cNvSpPr>
          <p:nvPr/>
        </p:nvSpPr>
        <p:spPr bwMode="auto">
          <a:xfrm>
            <a:off x="2057400" y="924816"/>
            <a:ext cx="9525000" cy="10230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 lIns="0" tIns="25602" rIns="0" bIns="0">
            <a:spAutoFit/>
          </a:bodyPr>
          <a:lstStyle>
            <a:lvl1pPr marL="609600" indent="-609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ts val="1000"/>
              </a:spcBef>
            </a:pPr>
            <a:r>
              <a:rPr lang="nl-NL" altLang="en-US" sz="3600" b="1" dirty="0">
                <a:latin typeface="Times New Roman" pitchFamily="18" charset="0"/>
                <a:cs typeface="Times New Roman" pitchFamily="18" charset="0"/>
              </a:rPr>
              <a:t>Siêu văn bản thường được tạo ra bằng ngôn ngữ nào?</a:t>
            </a:r>
            <a:endParaRPr lang="en-US" alt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613" name="Rectangle 3"/>
          <p:cNvSpPr txBox="1">
            <a:spLocks noChangeArrowheads="1"/>
          </p:cNvSpPr>
          <p:nvPr/>
        </p:nvSpPr>
        <p:spPr bwMode="auto">
          <a:xfrm>
            <a:off x="2190811" y="5644799"/>
            <a:ext cx="9438665" cy="5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5602" rIns="0" bIns="0">
            <a:spAutoFit/>
          </a:bodyPr>
          <a:lstStyle>
            <a:lvl1pPr marL="609600" indent="-609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nl-NL" altLang="en-US" sz="4000" b="1" dirty="0">
                <a:latin typeface="Times New Roman" pitchFamily="18" charset="0"/>
                <a:cs typeface="Times New Roman" pitchFamily="18" charset="0"/>
              </a:rPr>
              <a:t>tml</a:t>
            </a:r>
            <a:endParaRPr lang="en-US" alt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614" name="Rectangle 3"/>
          <p:cNvSpPr txBox="1">
            <a:spLocks noChangeArrowheads="1"/>
          </p:cNvSpPr>
          <p:nvPr/>
        </p:nvSpPr>
        <p:spPr bwMode="auto">
          <a:xfrm>
            <a:off x="2159082" y="3499263"/>
            <a:ext cx="9502125" cy="5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5602" rIns="0" bIns="0">
            <a:spAutoFit/>
          </a:bodyPr>
          <a:lstStyle>
            <a:lvl1pPr marL="609600" indent="-609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nl-NL" altLang="en-US" sz="4000" b="1" dirty="0">
                <a:latin typeface="Times New Roman" pitchFamily="18" charset="0"/>
                <a:cs typeface="Times New Roman" pitchFamily="18" charset="0"/>
              </a:rPr>
              <a:t>html			</a:t>
            </a:r>
          </a:p>
        </p:txBody>
      </p:sp>
      <p:pic>
        <p:nvPicPr>
          <p:cNvPr id="10" name="Picture 10" descr="flowers0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71032"/>
            <a:ext cx="939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/>
          <p:cNvSpPr/>
          <p:nvPr/>
        </p:nvSpPr>
        <p:spPr bwMode="auto">
          <a:xfrm>
            <a:off x="304800" y="1447800"/>
            <a:ext cx="2514600" cy="3765292"/>
          </a:xfrm>
          <a:prstGeom prst="flowChartTerminator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rgbClr val="3366CC"/>
              </a:buClr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 CHỨC VÀ TRUY CẬP THÔNG TIN TRÊN INTERNET</a:t>
            </a:r>
          </a:p>
        </p:txBody>
      </p:sp>
      <p:sp>
        <p:nvSpPr>
          <p:cNvPr id="6" name="Line Callout 1 5"/>
          <p:cNvSpPr/>
          <p:nvPr/>
        </p:nvSpPr>
        <p:spPr bwMode="auto">
          <a:xfrm>
            <a:off x="3314422" y="2133600"/>
            <a:ext cx="7629349" cy="646331"/>
          </a:xfrm>
          <a:prstGeom prst="borderCallout1">
            <a:avLst>
              <a:gd name="adj1" fmla="val 29450"/>
              <a:gd name="adj2" fmla="val -864"/>
              <a:gd name="adj3" fmla="val 211802"/>
              <a:gd name="adj4" fmla="val -6277"/>
            </a:avLst>
          </a:prstGeom>
          <a:solidFill>
            <a:srgbClr val="82FD3D"/>
          </a:solidFill>
          <a:ln w="38100" cap="flat" cmpd="sng" algn="ctr">
            <a:solidFill>
              <a:srgbClr val="660033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20000"/>
              </a:spcBef>
            </a:pPr>
            <a:r>
              <a:rPr lang="en-US" altLang="en-US" sz="3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nl-NL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 chức thông tin trên Internet</a:t>
            </a:r>
          </a:p>
        </p:txBody>
      </p:sp>
      <p:sp>
        <p:nvSpPr>
          <p:cNvPr id="7" name="Line Callout 1 6"/>
          <p:cNvSpPr/>
          <p:nvPr/>
        </p:nvSpPr>
        <p:spPr bwMode="auto">
          <a:xfrm>
            <a:off x="3352800" y="3266955"/>
            <a:ext cx="7620000" cy="646331"/>
          </a:xfrm>
          <a:prstGeom prst="borderCallout1">
            <a:avLst>
              <a:gd name="adj1" fmla="val 32383"/>
              <a:gd name="adj2" fmla="val 318"/>
              <a:gd name="adj3" fmla="val 37344"/>
              <a:gd name="adj4" fmla="val -7046"/>
            </a:avLst>
          </a:prstGeom>
          <a:solidFill>
            <a:srgbClr val="82FD3D"/>
          </a:solidFill>
          <a:ln w="38100" cap="flat" cmpd="sng" algn="ctr">
            <a:solidFill>
              <a:srgbClr val="660033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20000"/>
              </a:spcBef>
            </a:pPr>
            <a:r>
              <a:rPr lang="en-US" altLang="en-US" sz="36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nl-NL" alt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Truy cập Web.</a:t>
            </a:r>
          </a:p>
        </p:txBody>
      </p:sp>
      <p:sp>
        <p:nvSpPr>
          <p:cNvPr id="8" name="Line Callout 1 7"/>
          <p:cNvSpPr/>
          <p:nvPr/>
        </p:nvSpPr>
        <p:spPr bwMode="auto">
          <a:xfrm>
            <a:off x="3370943" y="4367653"/>
            <a:ext cx="7620000" cy="646331"/>
          </a:xfrm>
          <a:prstGeom prst="borderCallout1">
            <a:avLst>
              <a:gd name="adj1" fmla="val 32980"/>
              <a:gd name="adj2" fmla="val 296"/>
              <a:gd name="adj3" fmla="val -134049"/>
              <a:gd name="adj4" fmla="val -6933"/>
            </a:avLst>
          </a:prstGeom>
          <a:solidFill>
            <a:srgbClr val="82FD3D"/>
          </a:solidFill>
          <a:ln w="38100" cap="flat" cmpd="sng" algn="ctr">
            <a:solidFill>
              <a:srgbClr val="660033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20000"/>
              </a:spcBef>
            </a:pPr>
            <a:r>
              <a:rPr lang="nl-NL" altLang="en-US" sz="36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3. Tìm kiếm thông tin trên Internet</a:t>
            </a:r>
            <a:endParaRPr lang="en-US" altLang="en-US" sz="3600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1" y="0"/>
            <a:ext cx="1953779" cy="10668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761" y="-1"/>
            <a:ext cx="1292981" cy="99060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F9C3024-866C-462E-BFF6-2ECD0FEAD2BF}"/>
              </a:ext>
            </a:extLst>
          </p:cNvPr>
          <p:cNvSpPr/>
          <p:nvPr/>
        </p:nvSpPr>
        <p:spPr>
          <a:xfrm>
            <a:off x="1965434" y="50800"/>
            <a:ext cx="1292981" cy="83099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Tiết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5+6:</a:t>
            </a:r>
          </a:p>
        </p:txBody>
      </p:sp>
    </p:spTree>
    <p:extLst>
      <p:ext uri="{BB962C8B-B14F-4D97-AF65-F5344CB8AC3E}">
        <p14:creationId xmlns:p14="http://schemas.microsoft.com/office/powerpoint/2010/main" val="103223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 txBox="1">
            <a:spLocks noChangeArrowheads="1"/>
          </p:cNvSpPr>
          <p:nvPr/>
        </p:nvSpPr>
        <p:spPr bwMode="auto">
          <a:xfrm>
            <a:off x="2105025" y="2360202"/>
            <a:ext cx="9510712" cy="5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5602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nl-NL" altLang="en-US" sz="4000" b="1" dirty="0">
                <a:latin typeface="Times New Roman" pitchFamily="18" charset="0"/>
                <a:cs typeface="Times New Roman" pitchFamily="18" charset="0"/>
              </a:rPr>
              <a:t>Địa chỉ trang chủ</a:t>
            </a:r>
            <a:endParaRPr lang="en-US" alt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635" name="Rectangle 3"/>
          <p:cNvSpPr txBox="1">
            <a:spLocks noChangeArrowheads="1"/>
          </p:cNvSpPr>
          <p:nvPr/>
        </p:nvSpPr>
        <p:spPr bwMode="auto">
          <a:xfrm>
            <a:off x="2071687" y="4648200"/>
            <a:ext cx="9526151" cy="5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5602" rIns="0" bIns="0">
            <a:spAutoFit/>
          </a:bodyPr>
          <a:lstStyle>
            <a:lvl1pPr marL="609600" indent="-609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nl-NL" altLang="en-US" sz="4000" b="1" dirty="0">
                <a:latin typeface="Times New Roman" pitchFamily="18" charset="0"/>
                <a:cs typeface="Times New Roman" pitchFamily="18" charset="0"/>
              </a:rPr>
              <a:t>Trang chủ</a:t>
            </a:r>
            <a:endParaRPr lang="en-US" alt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636" name="Rectangle 3"/>
          <p:cNvSpPr txBox="1">
            <a:spLocks noChangeArrowheads="1"/>
          </p:cNvSpPr>
          <p:nvPr/>
        </p:nvSpPr>
        <p:spPr bwMode="auto">
          <a:xfrm>
            <a:off x="2057400" y="778154"/>
            <a:ext cx="9601199" cy="10230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 lIns="0" tIns="25602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nl-NL" altLang="en-US" sz="3600" dirty="0">
                <a:latin typeface="Times New Roman" pitchFamily="18" charset="0"/>
                <a:cs typeface="Times New Roman" pitchFamily="18" charset="0"/>
              </a:rPr>
              <a:t>Một hoặc nhiều trang web liên quan được tổ chức dưới 1 địa chỉ truy cập chung tạo thành?</a:t>
            </a:r>
            <a:endParaRPr lang="en-US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637" name="Rectangle 3"/>
          <p:cNvSpPr txBox="1">
            <a:spLocks noChangeArrowheads="1"/>
          </p:cNvSpPr>
          <p:nvPr/>
        </p:nvSpPr>
        <p:spPr bwMode="auto">
          <a:xfrm>
            <a:off x="2149038" y="5797138"/>
            <a:ext cx="9495273" cy="5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5602" rIns="0" bIns="0">
            <a:spAutoFit/>
          </a:bodyPr>
          <a:lstStyle>
            <a:lvl1pPr marL="609600" indent="-609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nl-NL" altLang="en-US" sz="4000" b="1" dirty="0">
                <a:latin typeface="Times New Roman" pitchFamily="18" charset="0"/>
                <a:cs typeface="Times New Roman" pitchFamily="18" charset="0"/>
              </a:rPr>
              <a:t>Website </a:t>
            </a:r>
            <a:endParaRPr lang="en-US" alt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638" name="Rectangle 3"/>
          <p:cNvSpPr txBox="1">
            <a:spLocks noChangeArrowheads="1"/>
          </p:cNvSpPr>
          <p:nvPr/>
        </p:nvSpPr>
        <p:spPr bwMode="auto">
          <a:xfrm>
            <a:off x="2105025" y="3453429"/>
            <a:ext cx="9479833" cy="5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5602" rIns="0" bIns="0">
            <a:spAutoFit/>
          </a:bodyPr>
          <a:lstStyle>
            <a:lvl1pPr marL="609600" indent="-609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nl-NL" altLang="en-US" sz="4000" b="1" dirty="0">
                <a:latin typeface="Times New Roman" pitchFamily="18" charset="0"/>
                <a:cs typeface="Times New Roman" pitchFamily="18" charset="0"/>
              </a:rPr>
              <a:t>Địa chỉ của website</a:t>
            </a:r>
          </a:p>
        </p:txBody>
      </p:sp>
      <p:pic>
        <p:nvPicPr>
          <p:cNvPr id="10" name="Picture 10" descr="flowers0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437188"/>
            <a:ext cx="939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 txBox="1">
            <a:spLocks noChangeArrowheads="1"/>
          </p:cNvSpPr>
          <p:nvPr/>
        </p:nvSpPr>
        <p:spPr bwMode="auto">
          <a:xfrm>
            <a:off x="2184235" y="2438401"/>
            <a:ext cx="9403129" cy="5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5602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nl-NL" altLang="en-US" sz="3600" b="1" dirty="0">
                <a:latin typeface="Times New Roman" pitchFamily="18" charset="0"/>
                <a:cs typeface="Times New Roman" pitchFamily="18" charset="0"/>
              </a:rPr>
              <a:t>Địa chỉ trang chủ 	</a:t>
            </a:r>
            <a:endParaRPr lang="en-US" alt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659" name="Rectangle 3"/>
          <p:cNvSpPr txBox="1">
            <a:spLocks noChangeArrowheads="1"/>
          </p:cNvSpPr>
          <p:nvPr/>
        </p:nvSpPr>
        <p:spPr bwMode="auto">
          <a:xfrm>
            <a:off x="2133600" y="4589176"/>
            <a:ext cx="9418394" cy="5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5602" rIns="0" bIns="0">
            <a:spAutoFit/>
          </a:bodyPr>
          <a:lstStyle>
            <a:lvl1pPr marL="609600" indent="-609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nl-NL" altLang="en-US" sz="3600" b="1" dirty="0">
                <a:latin typeface="Times New Roman" pitchFamily="18" charset="0"/>
                <a:cs typeface="Times New Roman" pitchFamily="18" charset="0"/>
              </a:rPr>
              <a:t>Trang chủ</a:t>
            </a:r>
            <a:endParaRPr lang="en-US" alt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660" name="Rectangle 3"/>
          <p:cNvSpPr txBox="1">
            <a:spLocks noChangeArrowheads="1"/>
          </p:cNvSpPr>
          <p:nvPr/>
        </p:nvSpPr>
        <p:spPr bwMode="auto">
          <a:xfrm>
            <a:off x="2133600" y="669549"/>
            <a:ext cx="9525000" cy="135544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 lIns="0" tIns="25602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nl-NL" altLang="en-US" sz="3200" b="1" dirty="0">
                <a:latin typeface="Times New Roman" pitchFamily="18" charset="0"/>
                <a:cs typeface="Times New Roman" pitchFamily="18" charset="0"/>
              </a:rPr>
              <a:t>Mỗi khi truy cập vào 1 website, bao giờ cũng có 1 trang web được mở ra đầu tiên. Trang web đó được gọi là?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661" name="Rectangle 3"/>
          <p:cNvSpPr txBox="1">
            <a:spLocks noChangeArrowheads="1"/>
          </p:cNvSpPr>
          <p:nvPr/>
        </p:nvSpPr>
        <p:spPr bwMode="auto">
          <a:xfrm>
            <a:off x="2191866" y="5729944"/>
            <a:ext cx="9387865" cy="5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5602" rIns="0" bIns="0">
            <a:spAutoFit/>
          </a:bodyPr>
          <a:lstStyle>
            <a:lvl1pPr marL="609600" indent="-609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nl-NL" altLang="en-US" sz="3600" b="1" dirty="0">
                <a:latin typeface="Times New Roman" pitchFamily="18" charset="0"/>
                <a:cs typeface="Times New Roman" pitchFamily="18" charset="0"/>
              </a:rPr>
              <a:t>Website </a:t>
            </a:r>
            <a:endParaRPr lang="en-US" alt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662" name="Rectangle 3"/>
          <p:cNvSpPr txBox="1">
            <a:spLocks noChangeArrowheads="1"/>
          </p:cNvSpPr>
          <p:nvPr/>
        </p:nvSpPr>
        <p:spPr bwMode="auto">
          <a:xfrm>
            <a:off x="2188267" y="3448408"/>
            <a:ext cx="9451283" cy="5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5602" rIns="0" bIns="0">
            <a:spAutoFit/>
          </a:bodyPr>
          <a:lstStyle>
            <a:lvl1pPr marL="609600" indent="-609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nl-NL" altLang="en-US" sz="3600" b="1" dirty="0">
                <a:latin typeface="Times New Roman" pitchFamily="18" charset="0"/>
                <a:cs typeface="Times New Roman" pitchFamily="18" charset="0"/>
              </a:rPr>
              <a:t>Địa chỉ của website</a:t>
            </a:r>
          </a:p>
        </p:txBody>
      </p:sp>
      <p:pic>
        <p:nvPicPr>
          <p:cNvPr id="10" name="Picture 10" descr="flowers0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81501"/>
            <a:ext cx="939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 txBox="1">
            <a:spLocks noChangeArrowheads="1"/>
          </p:cNvSpPr>
          <p:nvPr/>
        </p:nvSpPr>
        <p:spPr bwMode="auto">
          <a:xfrm>
            <a:off x="2128836" y="2449513"/>
            <a:ext cx="9453564" cy="5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5602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nl-NL" altLang="en-US" sz="4000" b="1" dirty="0">
                <a:latin typeface="Times New Roman" pitchFamily="18" charset="0"/>
                <a:cs typeface="Times New Roman" pitchFamily="18" charset="0"/>
              </a:rPr>
              <a:t>TCP/IP	</a:t>
            </a:r>
            <a:endParaRPr lang="en-US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83" name="Rectangle 3"/>
          <p:cNvSpPr txBox="1">
            <a:spLocks noChangeArrowheads="1"/>
          </p:cNvSpPr>
          <p:nvPr/>
        </p:nvSpPr>
        <p:spPr bwMode="auto">
          <a:xfrm>
            <a:off x="2128836" y="4724400"/>
            <a:ext cx="9453564" cy="5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5602" rIns="0" bIns="0">
            <a:spAutoFit/>
          </a:bodyPr>
          <a:lstStyle>
            <a:lvl1pPr marL="609600" indent="-609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nl-NL" altLang="en-US" sz="4000" b="1" dirty="0">
                <a:latin typeface="Times New Roman" pitchFamily="18" charset="0"/>
                <a:cs typeface="Times New Roman" pitchFamily="18" charset="0"/>
              </a:rPr>
              <a:t>WWW</a:t>
            </a:r>
            <a:endParaRPr lang="en-US" alt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84" name="Rectangle 3"/>
          <p:cNvSpPr txBox="1">
            <a:spLocks noChangeArrowheads="1"/>
          </p:cNvSpPr>
          <p:nvPr/>
        </p:nvSpPr>
        <p:spPr bwMode="auto">
          <a:xfrm>
            <a:off x="2133600" y="835872"/>
            <a:ext cx="9448800" cy="1023048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5602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nl-NL" altLang="en-US" sz="3600" dirty="0">
                <a:latin typeface="Times New Roman" pitchFamily="18" charset="0"/>
                <a:cs typeface="Times New Roman" pitchFamily="18" charset="0"/>
              </a:rPr>
              <a:t>Trình duyệt web là một phần mềm ứng dụng giúp người dùng giao tiếp với hệ thống nào?</a:t>
            </a:r>
            <a:endParaRPr lang="en-US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85" name="Rectangle 3"/>
          <p:cNvSpPr txBox="1">
            <a:spLocks noChangeArrowheads="1"/>
          </p:cNvSpPr>
          <p:nvPr/>
        </p:nvSpPr>
        <p:spPr bwMode="auto">
          <a:xfrm>
            <a:off x="2128836" y="5737768"/>
            <a:ext cx="9453564" cy="5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5602" rIns="0" bIns="0">
            <a:spAutoFit/>
          </a:bodyPr>
          <a:lstStyle>
            <a:lvl1pPr marL="609600" indent="-609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nl-NL" altLang="en-US" sz="4000" b="1" dirty="0">
                <a:latin typeface="Times New Roman" pitchFamily="18" charset="0"/>
                <a:cs typeface="Times New Roman" pitchFamily="18" charset="0"/>
              </a:rPr>
              <a:t>HTTP</a:t>
            </a:r>
            <a:endParaRPr lang="en-US" alt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86" name="Rectangle 3"/>
          <p:cNvSpPr txBox="1">
            <a:spLocks noChangeArrowheads="1"/>
          </p:cNvSpPr>
          <p:nvPr/>
        </p:nvSpPr>
        <p:spPr bwMode="auto">
          <a:xfrm>
            <a:off x="2128836" y="3508419"/>
            <a:ext cx="9453564" cy="5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5602" rIns="0" bIns="0">
            <a:spAutoFit/>
          </a:bodyPr>
          <a:lstStyle>
            <a:lvl1pPr marL="609600" indent="-609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nl-NL" altLang="en-US" sz="4000" b="1" dirty="0">
                <a:latin typeface="Times New Roman" pitchFamily="18" charset="0"/>
                <a:cs typeface="Times New Roman" pitchFamily="18" charset="0"/>
              </a:rPr>
              <a:t>HTML</a:t>
            </a:r>
          </a:p>
        </p:txBody>
      </p:sp>
      <p:pic>
        <p:nvPicPr>
          <p:cNvPr id="10" name="Picture 10" descr="flowers0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81501"/>
            <a:ext cx="939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"/>
          <p:cNvSpPr txBox="1">
            <a:spLocks noChangeArrowheads="1"/>
          </p:cNvSpPr>
          <p:nvPr/>
        </p:nvSpPr>
        <p:spPr bwMode="auto">
          <a:xfrm>
            <a:off x="2057400" y="2438400"/>
            <a:ext cx="9479578" cy="5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5602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nl-NL" altLang="en-US" sz="4000" b="1" dirty="0">
                <a:latin typeface="Times New Roman" pitchFamily="18" charset="0"/>
                <a:cs typeface="Times New Roman" pitchFamily="18" charset="0"/>
              </a:rPr>
              <a:t>Nhập địa chỉ trang web vào ô địa chỉ</a:t>
            </a:r>
            <a:endParaRPr lang="en-US" alt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707" name="Rectangle 3"/>
          <p:cNvSpPr txBox="1">
            <a:spLocks noChangeArrowheads="1"/>
          </p:cNvSpPr>
          <p:nvPr/>
        </p:nvSpPr>
        <p:spPr bwMode="auto">
          <a:xfrm>
            <a:off x="2062162" y="4718521"/>
            <a:ext cx="9470348" cy="5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5602" rIns="0" bIns="0">
            <a:spAutoFit/>
          </a:bodyPr>
          <a:lstStyle>
            <a:lvl1pPr marL="609600" indent="-609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nl-NL" altLang="en-US" sz="4000" b="1" dirty="0">
                <a:latin typeface="Times New Roman" pitchFamily="18" charset="0"/>
                <a:cs typeface="Times New Roman" pitchFamily="18" charset="0"/>
              </a:rPr>
              <a:t>Nhấn Enter.</a:t>
            </a:r>
            <a:endParaRPr lang="en-US" alt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708" name="Rectangle 3"/>
          <p:cNvSpPr txBox="1">
            <a:spLocks noChangeArrowheads="1"/>
          </p:cNvSpPr>
          <p:nvPr/>
        </p:nvSpPr>
        <p:spPr bwMode="auto">
          <a:xfrm>
            <a:off x="2088472" y="1063815"/>
            <a:ext cx="9570128" cy="52445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5602" rIns="0" bIns="0">
            <a:spAutoFit/>
          </a:bodyPr>
          <a:lstStyle>
            <a:lvl1pPr marL="609600" indent="-609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ts val="1000"/>
              </a:spcBef>
            </a:pPr>
            <a:r>
              <a:rPr lang="nl-NL" altLang="en-US" sz="3600" b="1" dirty="0">
                <a:latin typeface="Times New Roman" pitchFamily="18" charset="0"/>
                <a:cs typeface="Times New Roman" pitchFamily="18" charset="0"/>
              </a:rPr>
              <a:t>Để truy cập trang web ta cần thực hiện?</a:t>
            </a:r>
          </a:p>
        </p:txBody>
      </p:sp>
      <p:sp>
        <p:nvSpPr>
          <p:cNvPr id="72709" name="Rectangle 3"/>
          <p:cNvSpPr txBox="1">
            <a:spLocks noChangeArrowheads="1"/>
          </p:cNvSpPr>
          <p:nvPr/>
        </p:nvSpPr>
        <p:spPr bwMode="auto">
          <a:xfrm>
            <a:off x="2083710" y="5814982"/>
            <a:ext cx="9448800" cy="5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5602" rIns="0" bIns="0">
            <a:spAutoFit/>
          </a:bodyPr>
          <a:lstStyle>
            <a:lvl1pPr marL="609600" indent="-609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nl-NL" altLang="en-US" sz="4000" b="1" dirty="0">
                <a:latin typeface="Times New Roman" pitchFamily="18" charset="0"/>
                <a:cs typeface="Times New Roman" pitchFamily="18" charset="0"/>
              </a:rPr>
              <a:t>A và C</a:t>
            </a:r>
            <a:endParaRPr lang="en-US" alt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710" name="Rectangle 3"/>
          <p:cNvSpPr txBox="1">
            <a:spLocks noChangeArrowheads="1"/>
          </p:cNvSpPr>
          <p:nvPr/>
        </p:nvSpPr>
        <p:spPr bwMode="auto">
          <a:xfrm>
            <a:off x="2083710" y="3583223"/>
            <a:ext cx="9448800" cy="5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5602" rIns="0" bIns="0">
            <a:spAutoFit/>
          </a:bodyPr>
          <a:lstStyle>
            <a:lvl1pPr marL="609600" indent="-609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nl-NL" altLang="en-US" sz="4000" b="1" dirty="0">
                <a:latin typeface="Times New Roman" pitchFamily="18" charset="0"/>
                <a:cs typeface="Times New Roman" pitchFamily="18" charset="0"/>
              </a:rPr>
              <a:t>Nhập địa chỉ trang web vào ô tìm kiếm</a:t>
            </a:r>
          </a:p>
        </p:txBody>
      </p:sp>
      <p:pic>
        <p:nvPicPr>
          <p:cNvPr id="10" name="Picture 10" descr="flowers0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86177"/>
            <a:ext cx="939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/>
          <p:cNvSpPr txBox="1">
            <a:spLocks noChangeArrowheads="1"/>
          </p:cNvSpPr>
          <p:nvPr/>
        </p:nvSpPr>
        <p:spPr bwMode="auto">
          <a:xfrm>
            <a:off x="2133600" y="2442722"/>
            <a:ext cx="9525000" cy="5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5602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nl-NL" altLang="en-US" sz="3600" b="1" dirty="0">
                <a:latin typeface="Times New Roman" pitchFamily="18" charset="0"/>
                <a:cs typeface="Times New Roman" pitchFamily="18" charset="0"/>
              </a:rPr>
              <a:t>Truy cập máy tìm kiếm</a:t>
            </a:r>
            <a:endParaRPr lang="en-US" alt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731" name="Rectangle 3"/>
          <p:cNvSpPr txBox="1">
            <a:spLocks noChangeArrowheads="1"/>
          </p:cNvSpPr>
          <p:nvPr/>
        </p:nvSpPr>
        <p:spPr bwMode="auto">
          <a:xfrm>
            <a:off x="2133600" y="4596876"/>
            <a:ext cx="9525000" cy="5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5602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nl-NL" altLang="en-US" sz="3600" b="1" dirty="0">
                <a:latin typeface="Times New Roman" pitchFamily="18" charset="0"/>
                <a:cs typeface="Times New Roman" pitchFamily="18" charset="0"/>
              </a:rPr>
              <a:t>Nhấn phím Enter hoặc nháy nút Tìm kiếm</a:t>
            </a:r>
            <a:endParaRPr lang="en-US" alt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732" name="Rectangle 3"/>
          <p:cNvSpPr txBox="1">
            <a:spLocks noChangeArrowheads="1"/>
          </p:cNvSpPr>
          <p:nvPr/>
        </p:nvSpPr>
        <p:spPr bwMode="auto">
          <a:xfrm>
            <a:off x="2057400" y="1075720"/>
            <a:ext cx="9525000" cy="52445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5602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nl-NL" altLang="en-US" sz="3600" b="1" dirty="0">
                <a:latin typeface="Times New Roman" pitchFamily="18" charset="0"/>
                <a:cs typeface="Times New Roman" pitchFamily="18" charset="0"/>
              </a:rPr>
              <a:t>Các bước tìm kiếm thông tin trên Internet?</a:t>
            </a:r>
            <a:endParaRPr lang="en-US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733" name="Rectangle 3"/>
          <p:cNvSpPr txBox="1">
            <a:spLocks noChangeArrowheads="1"/>
          </p:cNvSpPr>
          <p:nvPr/>
        </p:nvSpPr>
        <p:spPr bwMode="auto">
          <a:xfrm>
            <a:off x="2133600" y="5762564"/>
            <a:ext cx="6238875" cy="5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5602" rIns="0" bIns="0">
            <a:spAutoFit/>
          </a:bodyPr>
          <a:lstStyle>
            <a:lvl1pPr marL="609600" indent="-609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nl-NL" altLang="en-US" sz="3600" b="1" dirty="0">
                <a:latin typeface="Times New Roman" pitchFamily="18" charset="0"/>
                <a:cs typeface="Times New Roman" pitchFamily="18" charset="0"/>
              </a:rPr>
              <a:t>Cả A, B và C</a:t>
            </a:r>
            <a:endParaRPr lang="en-US" alt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734" name="Rectangle 3"/>
          <p:cNvSpPr txBox="1">
            <a:spLocks noChangeArrowheads="1"/>
          </p:cNvSpPr>
          <p:nvPr/>
        </p:nvSpPr>
        <p:spPr bwMode="auto">
          <a:xfrm>
            <a:off x="2133600" y="3519799"/>
            <a:ext cx="9525000" cy="5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5602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nl-NL" altLang="en-US" sz="3600" b="1" dirty="0">
                <a:latin typeface="Times New Roman" pitchFamily="18" charset="0"/>
                <a:cs typeface="Times New Roman" pitchFamily="18" charset="0"/>
              </a:rPr>
              <a:t>Gõ từ khóa vào ô dành để nhập từ khóa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10" name="Picture 10" descr="flowers0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449599"/>
            <a:ext cx="939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4114800" y="988937"/>
            <a:ext cx="3733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000000"/>
                </a:solidFill>
              </a:rPr>
              <a:t>CÂU HỎI:</a:t>
            </a:r>
            <a:endParaRPr lang="en-US" altLang="en-US" sz="3600" b="1" dirty="0"/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gray">
          <a:xfrm>
            <a:off x="762000" y="3886200"/>
            <a:ext cx="10947174" cy="1384935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t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sz="3200" b="1" dirty="0">
                <a:solidFill>
                  <a:srgbClr val="9900CC"/>
                </a:solidFill>
                <a:cs typeface="Times New Roman" panose="02020603050405020304" pitchFamily="18" charset="0"/>
              </a:rPr>
              <a:t>2. </a:t>
            </a:r>
            <a:r>
              <a:rPr lang="en-US" altLang="en-US" sz="3200" b="1" dirty="0" err="1">
                <a:solidFill>
                  <a:srgbClr val="9900CC"/>
                </a:solidFill>
                <a:cs typeface="Times New Roman" panose="02020603050405020304" pitchFamily="18" charset="0"/>
              </a:rPr>
              <a:t>Trình</a:t>
            </a:r>
            <a:r>
              <a:rPr lang="en-US" altLang="en-US" sz="3200" b="1" dirty="0">
                <a:solidFill>
                  <a:srgbClr val="99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CC"/>
                </a:solidFill>
                <a:cs typeface="Times New Roman" panose="02020603050405020304" pitchFamily="18" charset="0"/>
              </a:rPr>
              <a:t>bày</a:t>
            </a:r>
            <a:r>
              <a:rPr lang="en-US" altLang="en-US" sz="3200" b="1" dirty="0">
                <a:solidFill>
                  <a:srgbClr val="99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CC"/>
                </a:solidFill>
                <a:cs typeface="Times New Roman" panose="02020603050405020304" pitchFamily="18" charset="0"/>
              </a:rPr>
              <a:t>về</a:t>
            </a:r>
            <a:r>
              <a:rPr lang="en-US" altLang="en-US" sz="3200" b="1" dirty="0">
                <a:solidFill>
                  <a:srgbClr val="9900CC"/>
                </a:solidFill>
                <a:cs typeface="Times New Roman" panose="02020603050405020304" pitchFamily="18" charset="0"/>
              </a:rPr>
              <a:t> t</a:t>
            </a:r>
            <a:r>
              <a:rPr lang="nl-NL" altLang="en-US" sz="3200" b="1" dirty="0">
                <a:solidFill>
                  <a:srgbClr val="9900CC"/>
                </a:solidFill>
              </a:rPr>
              <a:t>ruy cập Web: a.Trình duyệt web là gì? b.Các bước để truy cập trang web?</a:t>
            </a:r>
          </a:p>
        </p:txBody>
      </p:sp>
      <p:sp>
        <p:nvSpPr>
          <p:cNvPr id="33" name="AutoShape 8"/>
          <p:cNvSpPr>
            <a:spLocks noChangeArrowheads="1"/>
          </p:cNvSpPr>
          <p:nvPr/>
        </p:nvSpPr>
        <p:spPr bwMode="gray">
          <a:xfrm>
            <a:off x="787062" y="1964734"/>
            <a:ext cx="10922112" cy="1817727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33B74"/>
                  </a:outerShdw>
                </a:effectLst>
              </a14:hiddenEffects>
            </a:ext>
          </a:extLst>
        </p:spPr>
        <p:txBody>
          <a:bodyPr wrap="square" t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sz="2800" b="1" dirty="0">
                <a:solidFill>
                  <a:srgbClr val="FF3300"/>
                </a:solidFill>
                <a:cs typeface="Times New Roman" panose="02020603050405020304" pitchFamily="18" charset="0"/>
              </a:rPr>
              <a:t>1.</a:t>
            </a:r>
            <a:r>
              <a:rPr lang="nl-NL" altLang="en-US" sz="2800" b="1" dirty="0">
                <a:solidFill>
                  <a:srgbClr val="0000FF"/>
                </a:solidFill>
              </a:rPr>
              <a:t>Tổ chức thông tin trên Internet: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Thế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siêu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văn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bản</a:t>
            </a:r>
            <a:r>
              <a:rPr lang="en-US" altLang="en-US" sz="2800" b="1" dirty="0">
                <a:cs typeface="Times New Roman" panose="02020603050405020304" pitchFamily="18" charset="0"/>
              </a:rPr>
              <a:t>?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Ngôn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ngữ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để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tạo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ra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siêu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văn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bản</a:t>
            </a:r>
            <a:r>
              <a:rPr lang="en-US" altLang="en-US" sz="2800" b="1" dirty="0">
                <a:cs typeface="Times New Roman" panose="02020603050405020304" pitchFamily="18" charset="0"/>
              </a:rPr>
              <a:t>?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Trang</a:t>
            </a:r>
            <a:r>
              <a:rPr lang="en-US" altLang="en-US" sz="2800" b="1" dirty="0">
                <a:cs typeface="Times New Roman" panose="02020603050405020304" pitchFamily="18" charset="0"/>
              </a:rPr>
              <a:t> Web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gì</a:t>
            </a:r>
            <a:r>
              <a:rPr lang="en-US" altLang="en-US" sz="2800" b="1" dirty="0">
                <a:cs typeface="Times New Roman" panose="02020603050405020304" pitchFamily="18" charset="0"/>
              </a:rPr>
              <a:t>? </a:t>
            </a:r>
            <a:r>
              <a:rPr lang="fr-FR" altLang="en-US" sz="2800" i="1" dirty="0" err="1"/>
              <a:t>Website</a:t>
            </a:r>
            <a:r>
              <a:rPr lang="fr-FR" altLang="en-US" sz="2800" i="1" dirty="0"/>
              <a:t> là </a:t>
            </a:r>
            <a:r>
              <a:rPr lang="fr-FR" altLang="en-US" sz="2800" i="1" dirty="0" err="1"/>
              <a:t>gì</a:t>
            </a:r>
            <a:r>
              <a:rPr lang="fr-FR" altLang="en-US" sz="2800" i="1" dirty="0"/>
              <a:t> ? </a:t>
            </a:r>
            <a:r>
              <a:rPr lang="fr-FR" altLang="en-US" sz="2800" i="1" dirty="0" err="1"/>
              <a:t>Địa</a:t>
            </a:r>
            <a:r>
              <a:rPr lang="fr-FR" altLang="en-US" sz="2800" i="1" dirty="0"/>
              <a:t> </a:t>
            </a:r>
            <a:r>
              <a:rPr lang="fr-FR" altLang="en-US" sz="2800" i="1" dirty="0" err="1"/>
              <a:t>chỉ</a:t>
            </a:r>
            <a:r>
              <a:rPr lang="fr-FR" altLang="en-US" sz="2800" i="1" dirty="0"/>
              <a:t> </a:t>
            </a:r>
            <a:r>
              <a:rPr lang="fr-FR" altLang="en-US" sz="2800" i="1" dirty="0" err="1"/>
              <a:t>Website</a:t>
            </a:r>
            <a:r>
              <a:rPr lang="fr-FR" altLang="en-US" sz="2800" i="1" dirty="0"/>
              <a:t> là </a:t>
            </a:r>
            <a:r>
              <a:rPr lang="fr-FR" altLang="en-US" sz="2800" i="1" dirty="0" err="1"/>
              <a:t>gì</a:t>
            </a:r>
            <a:r>
              <a:rPr lang="fr-FR" altLang="en-US" sz="2800" i="1" dirty="0"/>
              <a:t>? </a:t>
            </a:r>
            <a:r>
              <a:rPr lang="fr-FR" altLang="en-US" sz="2800" i="1" dirty="0" err="1"/>
              <a:t>Thế</a:t>
            </a:r>
            <a:r>
              <a:rPr lang="fr-FR" altLang="en-US" sz="2800" i="1" dirty="0"/>
              <a:t> </a:t>
            </a:r>
            <a:r>
              <a:rPr lang="fr-FR" altLang="en-US" sz="2800" i="1" dirty="0" err="1"/>
              <a:t>nào</a:t>
            </a:r>
            <a:r>
              <a:rPr lang="fr-FR" altLang="en-US" sz="2800" i="1" dirty="0"/>
              <a:t> là </a:t>
            </a:r>
            <a:r>
              <a:rPr lang="fr-FR" altLang="en-US" sz="2800" i="1" dirty="0" err="1"/>
              <a:t>trang</a:t>
            </a:r>
            <a:r>
              <a:rPr lang="fr-FR" altLang="en-US" sz="2800" i="1" dirty="0"/>
              <a:t> </a:t>
            </a:r>
            <a:r>
              <a:rPr lang="fr-FR" altLang="en-US" sz="2800" i="1" dirty="0" err="1"/>
              <a:t>chủ</a:t>
            </a:r>
            <a:r>
              <a:rPr lang="fr-FR" altLang="en-US" sz="2800" i="1" dirty="0"/>
              <a:t>?</a:t>
            </a:r>
            <a:endParaRPr lang="nl-NL" altLang="en-US" sz="2800" b="1" dirty="0">
              <a:solidFill>
                <a:srgbClr val="0000FF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228825" y="4325173"/>
            <a:ext cx="522288" cy="506988"/>
          </a:xfrm>
          <a:prstGeom prst="ellipse">
            <a:avLst/>
          </a:prstGeom>
          <a:solidFill>
            <a:srgbClr val="FF0000">
              <a:alpha val="68000"/>
            </a:srgbClr>
          </a:solidFill>
          <a:effectLst>
            <a:outerShdw blurRad="50800" dist="50800" dir="5400000" algn="ctr" rotWithShape="0">
              <a:srgbClr val="000000">
                <a:alpha val="88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 prst="slope"/>
            <a:extrusionClr>
              <a:srgbClr val="00B0F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/>
          </a:p>
        </p:txBody>
      </p:sp>
      <p:sp>
        <p:nvSpPr>
          <p:cNvPr id="35" name="Oval 34"/>
          <p:cNvSpPr/>
          <p:nvPr/>
        </p:nvSpPr>
        <p:spPr>
          <a:xfrm>
            <a:off x="228825" y="2540556"/>
            <a:ext cx="522288" cy="506988"/>
          </a:xfrm>
          <a:prstGeom prst="ellipse">
            <a:avLst/>
          </a:prstGeom>
          <a:solidFill>
            <a:srgbClr val="FF0000">
              <a:alpha val="68000"/>
            </a:srgbClr>
          </a:solidFill>
          <a:effectLst>
            <a:outerShdw blurRad="50800" dist="50800" dir="5400000" algn="ctr" rotWithShape="0">
              <a:srgbClr val="000000">
                <a:alpha val="88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 prst="slope"/>
            <a:extrusionClr>
              <a:srgbClr val="00B0F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1" y="-1"/>
            <a:ext cx="1953779" cy="10668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761" y="-1"/>
            <a:ext cx="1292981" cy="9906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40A5B3E-78C9-4233-9DCD-398F48692DEE}"/>
              </a:ext>
            </a:extLst>
          </p:cNvPr>
          <p:cNvSpPr/>
          <p:nvPr/>
        </p:nvSpPr>
        <p:spPr>
          <a:xfrm>
            <a:off x="1965434" y="50800"/>
            <a:ext cx="1292981" cy="83099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Tiết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5+6:</a:t>
            </a:r>
          </a:p>
        </p:txBody>
      </p:sp>
    </p:spTree>
    <p:extLst>
      <p:ext uri="{BB962C8B-B14F-4D97-AF65-F5344CB8AC3E}">
        <p14:creationId xmlns:p14="http://schemas.microsoft.com/office/powerpoint/2010/main" val="4088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http://dinhvuhungqn.violet.vn/uploads/resources/blog/948/internet_500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12192000" cy="5715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761" y="-1"/>
            <a:ext cx="1292981" cy="9906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1" y="-1"/>
            <a:ext cx="1953779" cy="106680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072BF07-BC99-4E75-9CA4-0EE8F4ECEF3F}"/>
              </a:ext>
            </a:extLst>
          </p:cNvPr>
          <p:cNvSpPr/>
          <p:nvPr/>
        </p:nvSpPr>
        <p:spPr>
          <a:xfrm>
            <a:off x="1965434" y="50800"/>
            <a:ext cx="1292981" cy="83099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Tiết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5+6:</a:t>
            </a:r>
          </a:p>
        </p:txBody>
      </p:sp>
    </p:spTree>
    <p:extLst>
      <p:ext uri="{BB962C8B-B14F-4D97-AF65-F5344CB8AC3E}">
        <p14:creationId xmlns:p14="http://schemas.microsoft.com/office/powerpoint/2010/main" val="160597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2029547" y="838268"/>
            <a:ext cx="9593706" cy="112980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square" lIns="18000" tIns="10800" rIns="18000" bIns="1080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internet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2015259" y="2339978"/>
            <a:ext cx="9617657" cy="575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sao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2029548" y="3581397"/>
            <a:ext cx="9585296" cy="575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điển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cứu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2029547" y="4648169"/>
            <a:ext cx="9585295" cy="575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2029547" y="5562544"/>
            <a:ext cx="9585296" cy="1129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hay Tin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…</a:t>
            </a:r>
            <a:endParaRPr lang="en-US" alt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6" name="Picture 14" descr="flowe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49682"/>
            <a:ext cx="990600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1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2024062" y="726745"/>
            <a:ext cx="9601200" cy="125291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algn="just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WWW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Web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2024062" y="2094009"/>
            <a:ext cx="9601200" cy="1129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Internet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siêu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2059010" y="3523887"/>
            <a:ext cx="9566252" cy="514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Website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internet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2066618" y="4404162"/>
            <a:ext cx="9544408" cy="1129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siêu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duyệt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WEB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2024062" y="5791200"/>
            <a:ext cx="9544408" cy="514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Internet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6" name="Picture 14" descr="flower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95772"/>
            <a:ext cx="990600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85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2087995" y="795729"/>
            <a:ext cx="9525000" cy="112980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square" lIns="18000" tIns="10800" rIns="18000" bIns="10800">
            <a:spAutoFit/>
          </a:bodyPr>
          <a:lstStyle/>
          <a:p>
            <a:r>
              <a:rPr lang="en-US" sz="3600" dirty="0" err="1"/>
              <a:t>Chọn</a:t>
            </a:r>
            <a:r>
              <a:rPr lang="en-US" sz="3600" dirty="0"/>
              <a:t> </a:t>
            </a:r>
            <a:r>
              <a:rPr lang="en-US" sz="3600" dirty="0" err="1"/>
              <a:t>phương</a:t>
            </a:r>
            <a:r>
              <a:rPr lang="en-US" sz="3600" dirty="0"/>
              <a:t> </a:t>
            </a:r>
            <a:r>
              <a:rPr lang="en-US" sz="3600" dirty="0" err="1"/>
              <a:t>án</a:t>
            </a:r>
            <a:r>
              <a:rPr lang="en-US" sz="3600" dirty="0"/>
              <a:t> </a:t>
            </a:r>
            <a:r>
              <a:rPr lang="en-US" sz="3600" dirty="0" err="1"/>
              <a:t>ghép</a:t>
            </a:r>
            <a:r>
              <a:rPr lang="en-US" sz="3600" dirty="0"/>
              <a:t> </a:t>
            </a:r>
            <a:r>
              <a:rPr lang="en-US" sz="3600" dirty="0" err="1"/>
              <a:t>sai</a:t>
            </a:r>
            <a:r>
              <a:rPr lang="en-US" sz="3600" dirty="0"/>
              <a:t>? </a:t>
            </a:r>
          </a:p>
          <a:p>
            <a:r>
              <a:rPr lang="en-US" sz="3600" dirty="0" err="1"/>
              <a:t>Khi</a:t>
            </a:r>
            <a:r>
              <a:rPr lang="en-US" sz="3600" dirty="0"/>
              <a:t> </a:t>
            </a:r>
            <a:r>
              <a:rPr lang="en-US" sz="3600" dirty="0" err="1"/>
              <a:t>truy</a:t>
            </a:r>
            <a:r>
              <a:rPr lang="en-US" sz="3600" dirty="0"/>
              <a:t> </a:t>
            </a:r>
            <a:r>
              <a:rPr lang="en-US" sz="3600" dirty="0" err="1"/>
              <a:t>cập</a:t>
            </a:r>
            <a:r>
              <a:rPr lang="en-US" sz="3600" dirty="0"/>
              <a:t> Internet </a:t>
            </a:r>
            <a:r>
              <a:rPr lang="en-US" sz="3600" dirty="0" err="1"/>
              <a:t>chúng</a:t>
            </a:r>
            <a:r>
              <a:rPr lang="en-US" sz="3600" dirty="0"/>
              <a:t> ta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thể</a:t>
            </a:r>
            <a:r>
              <a:rPr lang="en-US" sz="3600" dirty="0"/>
              <a:t>: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2026868" y="2412503"/>
            <a:ext cx="9631731" cy="575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3600" dirty="0"/>
              <a:t>Hoc </a:t>
            </a:r>
            <a:r>
              <a:rPr lang="en-US" sz="3600" dirty="0" err="1"/>
              <a:t>tập</a:t>
            </a:r>
            <a:r>
              <a:rPr lang="en-US" sz="3600" dirty="0"/>
              <a:t> qua </a:t>
            </a:r>
            <a:r>
              <a:rPr lang="en-US" sz="3600" dirty="0" err="1"/>
              <a:t>mạng</a:t>
            </a:r>
            <a:r>
              <a:rPr lang="en-US" sz="3600" dirty="0"/>
              <a:t>.</a:t>
            </a:r>
            <a:endParaRPr lang="en-US" sz="2000" dirty="0"/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2026868" y="3475279"/>
            <a:ext cx="9586127" cy="575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r>
              <a:rPr lang="en-US" sz="3600" dirty="0" err="1"/>
              <a:t>Xem</a:t>
            </a:r>
            <a:r>
              <a:rPr lang="en-US" sz="3600" dirty="0"/>
              <a:t> </a:t>
            </a:r>
            <a:r>
              <a:rPr lang="en-US" sz="3600" dirty="0" err="1"/>
              <a:t>phim</a:t>
            </a:r>
            <a:r>
              <a:rPr lang="en-US" sz="3600" dirty="0"/>
              <a:t> 4D </a:t>
            </a:r>
            <a:r>
              <a:rPr lang="en-US" sz="3600" dirty="0" err="1"/>
              <a:t>trực</a:t>
            </a:r>
            <a:r>
              <a:rPr lang="en-US" sz="3600" dirty="0"/>
              <a:t> </a:t>
            </a:r>
            <a:r>
              <a:rPr lang="en-US" sz="3600" dirty="0" err="1"/>
              <a:t>tuyến</a:t>
            </a:r>
            <a:r>
              <a:rPr lang="en-US" sz="3600" dirty="0"/>
              <a:t>.</a:t>
            </a:r>
            <a:endParaRPr lang="en-US" sz="4400" dirty="0"/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2026869" y="4633881"/>
            <a:ext cx="9539199" cy="575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r>
              <a:rPr lang="en-US" sz="3600" dirty="0" err="1"/>
              <a:t>Chơi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trò</a:t>
            </a:r>
            <a:r>
              <a:rPr lang="en-US" sz="3600" dirty="0"/>
              <a:t> </a:t>
            </a:r>
            <a:r>
              <a:rPr lang="en-US" sz="3600" dirty="0" err="1"/>
              <a:t>chơi</a:t>
            </a:r>
            <a:r>
              <a:rPr lang="en-US" sz="3600" dirty="0"/>
              <a:t> </a:t>
            </a:r>
            <a:r>
              <a:rPr lang="en-US" sz="3600" dirty="0" err="1"/>
              <a:t>giải</a:t>
            </a:r>
            <a:r>
              <a:rPr lang="en-US" sz="3600" dirty="0"/>
              <a:t> </a:t>
            </a:r>
            <a:r>
              <a:rPr lang="en-US" sz="3600" dirty="0" err="1"/>
              <a:t>trí</a:t>
            </a:r>
            <a:r>
              <a:rPr lang="en-US" sz="3600" dirty="0"/>
              <a:t> </a:t>
            </a:r>
            <a:r>
              <a:rPr lang="en-US" sz="3600" dirty="0" err="1"/>
              <a:t>trên</a:t>
            </a:r>
            <a:r>
              <a:rPr lang="en-US" sz="3600" dirty="0"/>
              <a:t> </a:t>
            </a:r>
            <a:r>
              <a:rPr lang="en-US" sz="3600" dirty="0" err="1"/>
              <a:t>mạng</a:t>
            </a:r>
            <a:endParaRPr lang="en-US" sz="2000" dirty="0"/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2026869" y="5736679"/>
            <a:ext cx="9586127" cy="514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3200" dirty="0" err="1"/>
              <a:t>Xem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danh</a:t>
            </a:r>
            <a:r>
              <a:rPr lang="en-US" sz="3200" dirty="0"/>
              <a:t> lam </a:t>
            </a:r>
            <a:r>
              <a:rPr lang="en-US" sz="3200" dirty="0" err="1"/>
              <a:t>thắng</a:t>
            </a:r>
            <a:r>
              <a:rPr lang="en-US" sz="3200" dirty="0"/>
              <a:t> </a:t>
            </a:r>
            <a:r>
              <a:rPr lang="en-US" sz="3200" dirty="0" err="1"/>
              <a:t>cảnh</a:t>
            </a:r>
            <a:r>
              <a:rPr lang="en-US" sz="3200" dirty="0"/>
              <a:t> </a:t>
            </a:r>
            <a:r>
              <a:rPr lang="en-US" sz="3200" dirty="0" err="1"/>
              <a:t>nổi</a:t>
            </a:r>
            <a:r>
              <a:rPr lang="en-US" sz="3200" dirty="0"/>
              <a:t> </a:t>
            </a:r>
            <a:r>
              <a:rPr lang="en-US" sz="3200" dirty="0" err="1"/>
              <a:t>tiếng</a:t>
            </a:r>
            <a:r>
              <a:rPr lang="en-US" sz="3200" dirty="0"/>
              <a:t> </a:t>
            </a:r>
            <a:r>
              <a:rPr lang="en-US" sz="3200" dirty="0" err="1"/>
              <a:t>trên</a:t>
            </a:r>
            <a:r>
              <a:rPr lang="en-US" sz="3200" dirty="0"/>
              <a:t> </a:t>
            </a:r>
            <a:r>
              <a:rPr lang="en-US" sz="3200" dirty="0" err="1"/>
              <a:t>thế</a:t>
            </a:r>
            <a:r>
              <a:rPr lang="en-US" sz="3200" dirty="0"/>
              <a:t> </a:t>
            </a:r>
            <a:r>
              <a:rPr lang="en-US" sz="3200" dirty="0" err="1"/>
              <a:t>giới</a:t>
            </a:r>
            <a:endParaRPr lang="en-US" sz="2000" b="1" dirty="0"/>
          </a:p>
        </p:txBody>
      </p:sp>
      <p:pic>
        <p:nvPicPr>
          <p:cNvPr id="3086" name="Picture 14" descr="flower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29001"/>
            <a:ext cx="990600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02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0" y="990600"/>
            <a:ext cx="83058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73050" indent="-273050"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alt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alt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Internet: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33400" y="1447801"/>
            <a:ext cx="6934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altLang="en-US" sz="32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Siêu</a:t>
            </a:r>
            <a:r>
              <a:rPr lang="en-US" altLang="en-US" sz="32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en-US" sz="32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altLang="en-US" sz="32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32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web:</a:t>
            </a:r>
            <a:endParaRPr lang="en-US" altLang="en-US" sz="3200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1" y="-1"/>
            <a:ext cx="1953779" cy="10668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761" y="-1"/>
            <a:ext cx="1292981" cy="990601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32576"/>
            <a:ext cx="11429999" cy="4673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DAE2651-26C4-44E7-B63F-1B98A7BC8CAF}"/>
              </a:ext>
            </a:extLst>
          </p:cNvPr>
          <p:cNvSpPr/>
          <p:nvPr/>
        </p:nvSpPr>
        <p:spPr>
          <a:xfrm>
            <a:off x="1965434" y="50800"/>
            <a:ext cx="1292981" cy="83099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Tiết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5+6: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build="p"/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2043481" y="755515"/>
            <a:ext cx="9538919" cy="112980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3600" dirty="0" err="1">
                <a:latin typeface="+mn-lt"/>
              </a:rPr>
              <a:t>Chọn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phương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án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ghép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đúng</a:t>
            </a:r>
            <a:r>
              <a:rPr lang="en-US" sz="3600" dirty="0">
                <a:latin typeface="+mn-lt"/>
              </a:rPr>
              <a:t>? </a:t>
            </a:r>
          </a:p>
          <a:p>
            <a:pPr algn="just"/>
            <a:r>
              <a:rPr lang="en-US" sz="3600" dirty="0" err="1">
                <a:latin typeface="+mn-lt"/>
              </a:rPr>
              <a:t>Siêu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văn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bản</a:t>
            </a:r>
            <a:r>
              <a:rPr lang="en-US" sz="3600" dirty="0">
                <a:latin typeface="+mn-lt"/>
              </a:rPr>
              <a:t> (hypertext) </a:t>
            </a:r>
            <a:r>
              <a:rPr lang="en-US" sz="3600" dirty="0" err="1">
                <a:latin typeface="+mn-lt"/>
              </a:rPr>
              <a:t>là</a:t>
            </a:r>
            <a:r>
              <a:rPr lang="en-US" sz="3600" dirty="0">
                <a:latin typeface="+mn-lt"/>
              </a:rPr>
              <a:t>: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2033956" y="2392720"/>
            <a:ext cx="9548444" cy="514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3200" dirty="0" err="1">
                <a:latin typeface="+mn-lt"/>
              </a:rPr>
              <a:t>Loại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văn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bản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chỉ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hiển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thị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được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trong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trình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duyệt</a:t>
            </a:r>
            <a:endParaRPr lang="en-US" sz="3200" dirty="0">
              <a:latin typeface="+mn-lt"/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2022232" y="3351173"/>
            <a:ext cx="9651116" cy="883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2800" dirty="0" err="1">
                <a:latin typeface="+mn-lt"/>
              </a:rPr>
              <a:t>Nội</a:t>
            </a:r>
            <a:r>
              <a:rPr lang="en-US" sz="2800" dirty="0">
                <a:latin typeface="+mn-lt"/>
              </a:rPr>
              <a:t> dung </a:t>
            </a:r>
            <a:r>
              <a:rPr lang="en-US" sz="2800" dirty="0" err="1">
                <a:latin typeface="+mn-lt"/>
              </a:rPr>
              <a:t>tích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hợp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được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nhiều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dạng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dữ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liệu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khác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nhau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như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văn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bản</a:t>
            </a:r>
            <a:r>
              <a:rPr lang="en-US" sz="2800" dirty="0">
                <a:latin typeface="+mn-lt"/>
              </a:rPr>
              <a:t>, </a:t>
            </a:r>
            <a:r>
              <a:rPr lang="en-US" sz="2800" dirty="0" err="1">
                <a:latin typeface="+mn-lt"/>
              </a:rPr>
              <a:t>hình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ảnh</a:t>
            </a:r>
            <a:r>
              <a:rPr lang="en-US" sz="2800" dirty="0">
                <a:latin typeface="+mn-lt"/>
              </a:rPr>
              <a:t>, </a:t>
            </a:r>
            <a:r>
              <a:rPr lang="en-US" sz="2800" dirty="0" err="1">
                <a:latin typeface="+mn-lt"/>
              </a:rPr>
              <a:t>âm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thanh</a:t>
            </a:r>
            <a:r>
              <a:rPr lang="en-US" sz="2800" dirty="0">
                <a:latin typeface="+mn-lt"/>
              </a:rPr>
              <a:t>, video, … </a:t>
            </a:r>
            <a:r>
              <a:rPr lang="en-US" sz="2800" dirty="0" err="1">
                <a:latin typeface="+mn-lt"/>
              </a:rPr>
              <a:t>và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các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siêu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liên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kết</a:t>
            </a:r>
            <a:endParaRPr lang="en-US" sz="2800" dirty="0">
              <a:latin typeface="+mn-lt"/>
            </a:endParaRP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2033956" y="4467286"/>
            <a:ext cx="9639392" cy="1006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3200" dirty="0" err="1">
                <a:latin typeface="+mn-lt"/>
              </a:rPr>
              <a:t>Nội</a:t>
            </a:r>
            <a:r>
              <a:rPr lang="en-US" sz="3200" dirty="0">
                <a:latin typeface="+mn-lt"/>
              </a:rPr>
              <a:t> dung </a:t>
            </a:r>
            <a:r>
              <a:rPr lang="en-US" sz="3200" dirty="0" err="1">
                <a:latin typeface="+mn-lt"/>
              </a:rPr>
              <a:t>tích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hợp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nhiều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dạng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dữ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liệu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như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văn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bản</a:t>
            </a:r>
            <a:r>
              <a:rPr lang="en-US" sz="3200" dirty="0">
                <a:latin typeface="+mn-lt"/>
              </a:rPr>
              <a:t>, </a:t>
            </a:r>
            <a:r>
              <a:rPr lang="en-US" sz="3200" dirty="0" err="1">
                <a:latin typeface="+mn-lt"/>
              </a:rPr>
              <a:t>hình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ảnh</a:t>
            </a:r>
            <a:r>
              <a:rPr lang="en-US" sz="3200" dirty="0">
                <a:latin typeface="+mn-lt"/>
              </a:rPr>
              <a:t>, </a:t>
            </a:r>
            <a:r>
              <a:rPr lang="en-US" sz="3200" dirty="0" err="1">
                <a:latin typeface="+mn-lt"/>
              </a:rPr>
              <a:t>âm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thanh</a:t>
            </a:r>
            <a:endParaRPr lang="en-US" sz="3200" dirty="0">
              <a:latin typeface="+mn-lt"/>
            </a:endParaRP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2022232" y="5562544"/>
            <a:ext cx="9651116" cy="1006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3200" dirty="0" err="1">
                <a:latin typeface="+mn-lt"/>
              </a:rPr>
              <a:t>Loại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văn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bản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được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tạo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ra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bằng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ngôn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ngữ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đánh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dấu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siêu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văn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bản</a:t>
            </a:r>
            <a:r>
              <a:rPr lang="en-US" sz="3200" dirty="0">
                <a:latin typeface="+mn-lt"/>
              </a:rPr>
              <a:t> HTML</a:t>
            </a:r>
            <a:endParaRPr lang="en-US" sz="3200" b="1" dirty="0">
              <a:latin typeface="+mn-lt"/>
            </a:endParaRPr>
          </a:p>
        </p:txBody>
      </p:sp>
      <p:pic>
        <p:nvPicPr>
          <p:cNvPr id="3086" name="Picture 14" descr="flowe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04701"/>
            <a:ext cx="990600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flowe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502557"/>
            <a:ext cx="990600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24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2149517" y="1066863"/>
            <a:ext cx="9480004" cy="69891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2149517" y="2209833"/>
            <a:ext cx="9480003" cy="1006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Web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Internet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Website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2149517" y="3352803"/>
            <a:ext cx="9480003" cy="91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Web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internet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Website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2149517" y="4495773"/>
            <a:ext cx="9480004" cy="945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web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internet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website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2149516" y="5638743"/>
            <a:ext cx="9480003" cy="1006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Web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Website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6" name="Picture 14" descr="flowe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63367"/>
            <a:ext cx="990600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91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2105889" y="1066863"/>
            <a:ext cx="9472843" cy="63736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square" lIns="18000" tIns="10800" rIns="18000" bIns="10800">
            <a:spAutoFit/>
          </a:bodyPr>
          <a:lstStyle/>
          <a:p>
            <a:r>
              <a:rPr lang="en-US" sz="4000" dirty="0" err="1"/>
              <a:t>Chọn</a:t>
            </a:r>
            <a:r>
              <a:rPr lang="en-US" sz="4000" dirty="0"/>
              <a:t> </a:t>
            </a:r>
            <a:r>
              <a:rPr lang="en-US" sz="4000" dirty="0" err="1"/>
              <a:t>phát</a:t>
            </a:r>
            <a:r>
              <a:rPr lang="en-US" sz="4000" dirty="0"/>
              <a:t> </a:t>
            </a:r>
            <a:r>
              <a:rPr lang="en-US" sz="4000" dirty="0" err="1"/>
              <a:t>biểu</a:t>
            </a:r>
            <a:r>
              <a:rPr lang="en-US" sz="4000" dirty="0"/>
              <a:t> </a:t>
            </a:r>
            <a:r>
              <a:rPr lang="en-US" sz="4000" dirty="0" err="1"/>
              <a:t>đúng</a:t>
            </a:r>
            <a:r>
              <a:rPr lang="en-US" sz="4000" dirty="0"/>
              <a:t>?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2083959" y="2205783"/>
            <a:ext cx="9552711" cy="1006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3200" dirty="0" err="1"/>
              <a:t>Mỗi</a:t>
            </a:r>
            <a:r>
              <a:rPr lang="en-US" sz="3200" dirty="0"/>
              <a:t> </a:t>
            </a:r>
            <a:r>
              <a:rPr lang="en-US" sz="3200" dirty="0" err="1"/>
              <a:t>trang</a:t>
            </a:r>
            <a:r>
              <a:rPr lang="en-US" sz="3200" dirty="0"/>
              <a:t> Web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siêu</a:t>
            </a:r>
            <a:r>
              <a:rPr lang="en-US" sz="3200" dirty="0"/>
              <a:t> </a:t>
            </a:r>
            <a:r>
              <a:rPr lang="en-US" sz="3200" dirty="0" err="1"/>
              <a:t>văn</a:t>
            </a:r>
            <a:r>
              <a:rPr lang="en-US" sz="3200" dirty="0"/>
              <a:t> </a:t>
            </a:r>
            <a:r>
              <a:rPr lang="en-US" sz="3200" dirty="0" err="1"/>
              <a:t>bản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r>
              <a:rPr lang="en-US" sz="3200" dirty="0"/>
              <a:t> </a:t>
            </a:r>
            <a:r>
              <a:rPr lang="en-US" sz="3200" dirty="0" err="1"/>
              <a:t>gán</a:t>
            </a:r>
            <a:r>
              <a:rPr lang="en-US" sz="3200" dirty="0"/>
              <a:t> </a:t>
            </a:r>
            <a:r>
              <a:rPr lang="en-US" sz="3200" dirty="0" err="1"/>
              <a:t>địa</a:t>
            </a:r>
            <a:r>
              <a:rPr lang="en-US" sz="3200" dirty="0"/>
              <a:t> </a:t>
            </a:r>
            <a:r>
              <a:rPr lang="en-US" sz="3200" dirty="0" err="1"/>
              <a:t>chỉ</a:t>
            </a:r>
            <a:r>
              <a:rPr lang="en-US" sz="3200" dirty="0"/>
              <a:t> </a:t>
            </a:r>
            <a:r>
              <a:rPr lang="en-US" sz="3200" dirty="0" err="1"/>
              <a:t>truy</a:t>
            </a:r>
            <a:r>
              <a:rPr lang="en-US" sz="3200" dirty="0"/>
              <a:t> </a:t>
            </a:r>
            <a:r>
              <a:rPr lang="en-US" sz="3200" dirty="0" err="1"/>
              <a:t>cập</a:t>
            </a:r>
            <a:r>
              <a:rPr lang="en-US" sz="3200" dirty="0"/>
              <a:t> </a:t>
            </a:r>
            <a:r>
              <a:rPr lang="en-US" sz="3200" dirty="0" err="1"/>
              <a:t>trên</a:t>
            </a:r>
            <a:r>
              <a:rPr lang="en-US" sz="3200" dirty="0"/>
              <a:t> Internet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2056089" y="3320918"/>
            <a:ext cx="9552711" cy="1006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3200" dirty="0" err="1"/>
              <a:t>Mỗi</a:t>
            </a:r>
            <a:r>
              <a:rPr lang="en-US" sz="3200" dirty="0"/>
              <a:t> Website </a:t>
            </a:r>
            <a:r>
              <a:rPr lang="en-US" sz="3200" dirty="0" err="1"/>
              <a:t>thường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trang</a:t>
            </a:r>
            <a:r>
              <a:rPr lang="en-US" sz="3200" dirty="0"/>
              <a:t> </a:t>
            </a:r>
            <a:r>
              <a:rPr lang="en-US" sz="3200" dirty="0" err="1"/>
              <a:t>chủ</a:t>
            </a:r>
            <a:r>
              <a:rPr lang="en-US" sz="3200" dirty="0"/>
              <a:t>, </a:t>
            </a:r>
            <a:r>
              <a:rPr lang="en-US" sz="3200" dirty="0" err="1"/>
              <a:t>đó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trang</a:t>
            </a:r>
            <a:r>
              <a:rPr lang="en-US" sz="3200" dirty="0"/>
              <a:t> web </a:t>
            </a:r>
            <a:r>
              <a:rPr lang="en-US" sz="3200" dirty="0" err="1"/>
              <a:t>được</a:t>
            </a:r>
            <a:r>
              <a:rPr lang="en-US" sz="3200" dirty="0"/>
              <a:t> </a:t>
            </a:r>
            <a:r>
              <a:rPr lang="en-US" sz="3200" dirty="0" err="1"/>
              <a:t>mở</a:t>
            </a:r>
            <a:r>
              <a:rPr lang="en-US" sz="3200" dirty="0"/>
              <a:t> </a:t>
            </a:r>
            <a:r>
              <a:rPr lang="en-US" sz="3200" dirty="0" err="1"/>
              <a:t>ra</a:t>
            </a:r>
            <a:r>
              <a:rPr lang="en-US" sz="3200" dirty="0"/>
              <a:t> </a:t>
            </a:r>
            <a:r>
              <a:rPr lang="en-US" sz="3200" dirty="0" err="1"/>
              <a:t>đầu</a:t>
            </a:r>
            <a:r>
              <a:rPr lang="en-US" sz="3200" dirty="0"/>
              <a:t> </a:t>
            </a:r>
            <a:r>
              <a:rPr lang="en-US" sz="3200" dirty="0" err="1"/>
              <a:t>tiên</a:t>
            </a:r>
            <a:r>
              <a:rPr lang="en-US" sz="3200" dirty="0"/>
              <a:t> </a:t>
            </a:r>
            <a:r>
              <a:rPr lang="en-US" sz="3200" dirty="0" err="1"/>
              <a:t>khi</a:t>
            </a:r>
            <a:r>
              <a:rPr lang="en-US" sz="3200" dirty="0"/>
              <a:t> </a:t>
            </a:r>
            <a:r>
              <a:rPr lang="en-US" sz="3200" dirty="0" err="1"/>
              <a:t>truy</a:t>
            </a:r>
            <a:r>
              <a:rPr lang="en-US" sz="3200" dirty="0"/>
              <a:t> </a:t>
            </a:r>
            <a:r>
              <a:rPr lang="en-US" sz="3200" dirty="0" err="1"/>
              <a:t>cập</a:t>
            </a:r>
            <a:r>
              <a:rPr lang="en-US" sz="3200" dirty="0"/>
              <a:t> website </a:t>
            </a:r>
            <a:r>
              <a:rPr lang="en-US" sz="3200" dirty="0" err="1"/>
              <a:t>đó</a:t>
            </a:r>
            <a:endParaRPr lang="en-US" sz="3200" dirty="0"/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2067052" y="4469390"/>
            <a:ext cx="9580581" cy="883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máy</a:t>
            </a:r>
            <a:r>
              <a:rPr lang="en-US" sz="2800" dirty="0"/>
              <a:t> </a:t>
            </a:r>
            <a:r>
              <a:rPr lang="en-US" sz="2800" dirty="0" err="1"/>
              <a:t>chủ</a:t>
            </a:r>
            <a:r>
              <a:rPr lang="en-US" sz="2800" dirty="0"/>
              <a:t> web </a:t>
            </a:r>
            <a:r>
              <a:rPr lang="en-US" sz="2800" dirty="0" err="1"/>
              <a:t>trên</a:t>
            </a:r>
            <a:r>
              <a:rPr lang="en-US" sz="2800" dirty="0"/>
              <a:t> internet </a:t>
            </a:r>
            <a:r>
              <a:rPr lang="en-US" sz="2800" dirty="0" err="1"/>
              <a:t>chỉ</a:t>
            </a:r>
            <a:r>
              <a:rPr lang="en-US" sz="2800" dirty="0"/>
              <a:t> </a:t>
            </a:r>
            <a:r>
              <a:rPr lang="en-US" sz="2800" dirty="0" err="1"/>
              <a:t>lưu</a:t>
            </a:r>
            <a:r>
              <a:rPr lang="en-US" sz="2800" dirty="0"/>
              <a:t> </a:t>
            </a:r>
            <a:r>
              <a:rPr lang="en-US" sz="2800" dirty="0" err="1"/>
              <a:t>duy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website,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bao</a:t>
            </a:r>
            <a:r>
              <a:rPr lang="en-US" sz="2800" dirty="0"/>
              <a:t> </a:t>
            </a:r>
            <a:r>
              <a:rPr lang="en-US" sz="2800" dirty="0" err="1"/>
              <a:t>nhiêu</a:t>
            </a:r>
            <a:r>
              <a:rPr lang="en-US" sz="2800" dirty="0"/>
              <a:t> website </a:t>
            </a:r>
            <a:r>
              <a:rPr lang="en-US" sz="2800" dirty="0" err="1"/>
              <a:t>thì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bấy</a:t>
            </a:r>
            <a:r>
              <a:rPr lang="en-US" sz="2800" dirty="0"/>
              <a:t>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máy</a:t>
            </a:r>
            <a:r>
              <a:rPr lang="en-US" sz="2800" dirty="0"/>
              <a:t> </a:t>
            </a:r>
            <a:r>
              <a:rPr lang="en-US" sz="2800" dirty="0" err="1"/>
              <a:t>chủ</a:t>
            </a:r>
            <a:r>
              <a:rPr lang="en-US" sz="2800" dirty="0"/>
              <a:t> web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2105888" y="5791139"/>
            <a:ext cx="9502911" cy="575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3600" dirty="0" err="1"/>
              <a:t>Hội</a:t>
            </a:r>
            <a:r>
              <a:rPr lang="en-US" sz="3600" dirty="0"/>
              <a:t> </a:t>
            </a:r>
            <a:r>
              <a:rPr lang="en-US" sz="3600" dirty="0" err="1"/>
              <a:t>thảo</a:t>
            </a:r>
            <a:r>
              <a:rPr lang="en-US" sz="3600" dirty="0"/>
              <a:t> </a:t>
            </a:r>
            <a:r>
              <a:rPr lang="en-US" sz="3600" dirty="0" err="1"/>
              <a:t>trực</a:t>
            </a:r>
            <a:r>
              <a:rPr lang="en-US" sz="3600" dirty="0"/>
              <a:t> </a:t>
            </a:r>
            <a:r>
              <a:rPr lang="en-US" sz="3600" dirty="0" err="1"/>
              <a:t>tuyến</a:t>
            </a:r>
            <a:endParaRPr lang="en-US" sz="3600" dirty="0"/>
          </a:p>
        </p:txBody>
      </p:sp>
      <p:pic>
        <p:nvPicPr>
          <p:cNvPr id="3086" name="Picture 14" descr="flowe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68654"/>
            <a:ext cx="990600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flowe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70622"/>
            <a:ext cx="990600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89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2007779" y="747906"/>
            <a:ext cx="9635612" cy="125291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4000" dirty="0" err="1"/>
              <a:t>Trên</a:t>
            </a:r>
            <a:r>
              <a:rPr lang="en-US" sz="4000" dirty="0"/>
              <a:t> </a:t>
            </a:r>
            <a:r>
              <a:rPr lang="en-US" sz="4000" dirty="0" err="1"/>
              <a:t>trang</a:t>
            </a:r>
            <a:r>
              <a:rPr lang="en-US" sz="4000" dirty="0"/>
              <a:t> web </a:t>
            </a:r>
            <a:r>
              <a:rPr lang="en-US" sz="4000" dirty="0" err="1"/>
              <a:t>có</a:t>
            </a:r>
            <a:r>
              <a:rPr lang="en-US" sz="4000" dirty="0"/>
              <a:t> </a:t>
            </a:r>
            <a:r>
              <a:rPr lang="en-US" sz="4000" dirty="0" err="1"/>
              <a:t>thể</a:t>
            </a:r>
            <a:r>
              <a:rPr lang="en-US" sz="4000" dirty="0"/>
              <a:t> </a:t>
            </a:r>
            <a:r>
              <a:rPr lang="en-US" sz="4000" dirty="0" err="1"/>
              <a:t>có</a:t>
            </a:r>
            <a:r>
              <a:rPr lang="en-US" sz="4000" dirty="0"/>
              <a:t> </a:t>
            </a:r>
            <a:r>
              <a:rPr lang="en-US" sz="4000" dirty="0" err="1"/>
              <a:t>những</a:t>
            </a:r>
            <a:r>
              <a:rPr lang="en-US" sz="4000" dirty="0"/>
              <a:t> </a:t>
            </a:r>
            <a:r>
              <a:rPr lang="en-US" sz="4000" dirty="0" err="1"/>
              <a:t>đối</a:t>
            </a:r>
            <a:r>
              <a:rPr lang="en-US" sz="4000" dirty="0"/>
              <a:t> </a:t>
            </a:r>
            <a:r>
              <a:rPr lang="en-US" sz="4000" dirty="0" err="1"/>
              <a:t>tượng</a:t>
            </a:r>
            <a:r>
              <a:rPr lang="en-US" sz="4000" dirty="0"/>
              <a:t> </a:t>
            </a:r>
            <a:r>
              <a:rPr lang="en-US" sz="4000" dirty="0" err="1"/>
              <a:t>nào</a:t>
            </a:r>
            <a:r>
              <a:rPr lang="en-US" sz="4000" dirty="0"/>
              <a:t> </a:t>
            </a:r>
            <a:r>
              <a:rPr lang="en-US" sz="4000" dirty="0" err="1"/>
              <a:t>sau</a:t>
            </a:r>
            <a:r>
              <a:rPr lang="en-US" sz="4000" dirty="0"/>
              <a:t> </a:t>
            </a:r>
            <a:r>
              <a:rPr lang="en-US" sz="4000" dirty="0" err="1"/>
              <a:t>đây</a:t>
            </a:r>
            <a:r>
              <a:rPr lang="en-US" sz="4000" dirty="0"/>
              <a:t>?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2008241" y="2162451"/>
            <a:ext cx="9635612" cy="1129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3600" dirty="0" err="1"/>
              <a:t>Thông</a:t>
            </a:r>
            <a:r>
              <a:rPr lang="en-US" sz="3600" dirty="0"/>
              <a:t> tin </a:t>
            </a:r>
            <a:r>
              <a:rPr lang="en-US" sz="3600" dirty="0" err="1"/>
              <a:t>dạng</a:t>
            </a:r>
            <a:r>
              <a:rPr lang="en-US" sz="3600" dirty="0"/>
              <a:t> </a:t>
            </a:r>
            <a:r>
              <a:rPr lang="en-US" sz="3600" dirty="0" err="1"/>
              <a:t>văn</a:t>
            </a:r>
            <a:r>
              <a:rPr lang="en-US" sz="3600" dirty="0"/>
              <a:t> </a:t>
            </a:r>
            <a:r>
              <a:rPr lang="en-US" sz="3600" dirty="0" err="1"/>
              <a:t>bản</a:t>
            </a:r>
            <a:r>
              <a:rPr lang="en-US" sz="3600" dirty="0"/>
              <a:t> </a:t>
            </a:r>
            <a:r>
              <a:rPr lang="en-US" sz="3600" dirty="0" err="1"/>
              <a:t>với</a:t>
            </a:r>
            <a:r>
              <a:rPr lang="en-US" sz="3600" dirty="0"/>
              <a:t> </a:t>
            </a:r>
            <a:r>
              <a:rPr lang="en-US" sz="3600" dirty="0" err="1"/>
              <a:t>nhiều</a:t>
            </a:r>
            <a:r>
              <a:rPr lang="en-US" sz="3600" dirty="0"/>
              <a:t> </a:t>
            </a:r>
            <a:r>
              <a:rPr lang="en-US" sz="3600" dirty="0" err="1"/>
              <a:t>khả</a:t>
            </a:r>
            <a:r>
              <a:rPr lang="en-US" sz="3600" dirty="0"/>
              <a:t> </a:t>
            </a:r>
            <a:r>
              <a:rPr lang="en-US" sz="3600" dirty="0" err="1"/>
              <a:t>năng</a:t>
            </a:r>
            <a:r>
              <a:rPr lang="en-US" sz="3600" dirty="0"/>
              <a:t> </a:t>
            </a:r>
            <a:r>
              <a:rPr lang="en-US" sz="3600" dirty="0" err="1"/>
              <a:t>trình</a:t>
            </a:r>
            <a:r>
              <a:rPr lang="en-US" sz="3600" dirty="0"/>
              <a:t> </a:t>
            </a:r>
            <a:r>
              <a:rPr lang="en-US" sz="3600" dirty="0" err="1"/>
              <a:t>bày</a:t>
            </a:r>
            <a:r>
              <a:rPr lang="en-US" sz="3600" dirty="0"/>
              <a:t> </a:t>
            </a:r>
            <a:r>
              <a:rPr lang="en-US" sz="3600" dirty="0" err="1"/>
              <a:t>phong</a:t>
            </a:r>
            <a:r>
              <a:rPr lang="en-US" sz="3600" dirty="0"/>
              <a:t> </a:t>
            </a:r>
            <a:r>
              <a:rPr lang="en-US" sz="3600" dirty="0" err="1"/>
              <a:t>phú</a:t>
            </a:r>
            <a:endParaRPr lang="en-US" sz="3600" dirty="0"/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2008241" y="3581397"/>
            <a:ext cx="9635611" cy="575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3600" dirty="0" err="1"/>
              <a:t>Âm</a:t>
            </a:r>
            <a:r>
              <a:rPr lang="en-US" sz="3600" dirty="0"/>
              <a:t> </a:t>
            </a:r>
            <a:r>
              <a:rPr lang="en-US" sz="3600" dirty="0" err="1"/>
              <a:t>thanh</a:t>
            </a:r>
            <a:r>
              <a:rPr lang="en-US" sz="3600" dirty="0"/>
              <a:t>,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ảnh</a:t>
            </a:r>
            <a:r>
              <a:rPr lang="en-US" sz="3600" dirty="0"/>
              <a:t>, </a:t>
            </a:r>
            <a:r>
              <a:rPr lang="en-US" sz="3600" dirty="0" err="1"/>
              <a:t>phim</a:t>
            </a:r>
            <a:endParaRPr lang="en-US" sz="3600" dirty="0"/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2008241" y="4649192"/>
            <a:ext cx="9635611" cy="575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ứng</a:t>
            </a:r>
            <a:r>
              <a:rPr lang="en-US" sz="3600" dirty="0"/>
              <a:t> </a:t>
            </a:r>
            <a:r>
              <a:rPr lang="en-US" sz="3600" dirty="0" err="1"/>
              <a:t>dụng</a:t>
            </a:r>
            <a:r>
              <a:rPr lang="en-US" sz="3600" dirty="0"/>
              <a:t> </a:t>
            </a:r>
            <a:r>
              <a:rPr lang="en-US" sz="3600" dirty="0" err="1"/>
              <a:t>hoặc</a:t>
            </a:r>
            <a:r>
              <a:rPr lang="en-US" sz="3600" dirty="0"/>
              <a:t> </a:t>
            </a:r>
            <a:r>
              <a:rPr lang="en-US" sz="3600" dirty="0" err="1"/>
              <a:t>phần</a:t>
            </a:r>
            <a:r>
              <a:rPr lang="en-US" sz="3600" dirty="0"/>
              <a:t> </a:t>
            </a:r>
            <a:r>
              <a:rPr lang="en-US" sz="3600" dirty="0" err="1"/>
              <a:t>mềm</a:t>
            </a:r>
            <a:r>
              <a:rPr lang="en-US" sz="3600" dirty="0"/>
              <a:t> </a:t>
            </a:r>
            <a:r>
              <a:rPr lang="en-US" sz="3600" dirty="0" err="1"/>
              <a:t>hoàn</a:t>
            </a:r>
            <a:r>
              <a:rPr lang="en-US" sz="3600" dirty="0"/>
              <a:t> </a:t>
            </a:r>
            <a:r>
              <a:rPr lang="en-US" sz="3600" dirty="0" err="1"/>
              <a:t>chỉnh</a:t>
            </a:r>
            <a:endParaRPr lang="en-US" sz="3600" dirty="0"/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2008241" y="5548257"/>
            <a:ext cx="9635612" cy="1129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3600" dirty="0" err="1"/>
              <a:t>Siêu</a:t>
            </a:r>
            <a:r>
              <a:rPr lang="en-US" sz="3600" dirty="0"/>
              <a:t> </a:t>
            </a:r>
            <a:r>
              <a:rPr lang="en-US" sz="3600" dirty="0" err="1"/>
              <a:t>liên</a:t>
            </a:r>
            <a:r>
              <a:rPr lang="en-US" sz="3600" dirty="0"/>
              <a:t> </a:t>
            </a:r>
            <a:r>
              <a:rPr lang="en-US" sz="3600" dirty="0" err="1"/>
              <a:t>kết</a:t>
            </a:r>
            <a:r>
              <a:rPr lang="en-US" sz="3600" dirty="0"/>
              <a:t> </a:t>
            </a:r>
            <a:r>
              <a:rPr lang="en-US" sz="3600" dirty="0" err="1"/>
              <a:t>cho</a:t>
            </a:r>
            <a:r>
              <a:rPr lang="en-US" sz="3600" dirty="0"/>
              <a:t> </a:t>
            </a:r>
            <a:r>
              <a:rPr lang="en-US" sz="3600" dirty="0" err="1"/>
              <a:t>phép</a:t>
            </a:r>
            <a:r>
              <a:rPr lang="en-US" sz="3600" dirty="0"/>
              <a:t> </a:t>
            </a:r>
            <a:r>
              <a:rPr lang="en-US" sz="3600" dirty="0" err="1"/>
              <a:t>chuyển</a:t>
            </a:r>
            <a:r>
              <a:rPr lang="en-US" sz="3600" dirty="0"/>
              <a:t> sang </a:t>
            </a:r>
            <a:r>
              <a:rPr lang="en-US" sz="3600" dirty="0" err="1"/>
              <a:t>trang</a:t>
            </a:r>
            <a:r>
              <a:rPr lang="en-US" sz="3600" dirty="0"/>
              <a:t> Web </a:t>
            </a:r>
            <a:r>
              <a:rPr lang="en-US" sz="3600" dirty="0" err="1"/>
              <a:t>khác</a:t>
            </a:r>
            <a:r>
              <a:rPr lang="en-US" sz="3600" dirty="0"/>
              <a:t> </a:t>
            </a:r>
            <a:r>
              <a:rPr lang="en-US" sz="3600" dirty="0" err="1"/>
              <a:t>nhờ</a:t>
            </a:r>
            <a:r>
              <a:rPr lang="en-US" sz="3600" dirty="0"/>
              <a:t> </a:t>
            </a:r>
            <a:r>
              <a:rPr lang="en-US" sz="3600" dirty="0" err="1"/>
              <a:t>nháy</a:t>
            </a:r>
            <a:r>
              <a:rPr lang="en-US" sz="3600" dirty="0"/>
              <a:t> </a:t>
            </a:r>
            <a:r>
              <a:rPr lang="en-US" sz="3600" dirty="0" err="1"/>
              <a:t>chuột</a:t>
            </a:r>
            <a:r>
              <a:rPr lang="en-US" sz="3600" dirty="0"/>
              <a:t> </a:t>
            </a:r>
            <a:r>
              <a:rPr lang="en-US" sz="3600" dirty="0" err="1"/>
              <a:t>vào</a:t>
            </a:r>
            <a:r>
              <a:rPr lang="en-US" sz="3600" dirty="0"/>
              <a:t> </a:t>
            </a:r>
            <a:r>
              <a:rPr lang="en-US" sz="3600" dirty="0" err="1"/>
              <a:t>siêu</a:t>
            </a:r>
            <a:r>
              <a:rPr lang="en-US" sz="3600" dirty="0"/>
              <a:t> </a:t>
            </a:r>
            <a:r>
              <a:rPr lang="en-US" sz="3600" dirty="0" err="1"/>
              <a:t>liên</a:t>
            </a:r>
            <a:r>
              <a:rPr lang="en-US" sz="3600" dirty="0"/>
              <a:t> </a:t>
            </a:r>
            <a:r>
              <a:rPr lang="en-US" sz="3600" dirty="0" err="1"/>
              <a:t>kết</a:t>
            </a:r>
            <a:r>
              <a:rPr lang="en-US" sz="3600" dirty="0"/>
              <a:t> </a:t>
            </a:r>
            <a:r>
              <a:rPr lang="en-US" sz="3600" dirty="0" err="1"/>
              <a:t>đó</a:t>
            </a:r>
            <a:endParaRPr lang="en-US" sz="3600" dirty="0"/>
          </a:p>
        </p:txBody>
      </p:sp>
      <p:pic>
        <p:nvPicPr>
          <p:cNvPr id="3086" name="Picture 14" descr="flowe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21" y="2271743"/>
            <a:ext cx="990600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flowe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81485"/>
            <a:ext cx="990600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flowe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38515"/>
            <a:ext cx="990600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flowe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8257"/>
            <a:ext cx="990600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15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2052911" y="817658"/>
            <a:ext cx="9529489" cy="112980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duyệt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Web?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2133600" y="2438427"/>
            <a:ext cx="9448800" cy="575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cốc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2140941" y="3505198"/>
            <a:ext cx="9388120" cy="575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Mozilla Firefox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2133600" y="4648169"/>
            <a:ext cx="9448800" cy="575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Windows Explorer.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2057402" y="5791139"/>
            <a:ext cx="9448800" cy="575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Google Chrome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6" name="Picture 14" descr="flowe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49682"/>
            <a:ext cx="990600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30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2057401" y="1066863"/>
            <a:ext cx="9318056" cy="63736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2043761" y="2180485"/>
            <a:ext cx="9625263" cy="91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Siêu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web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web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khác</a:t>
            </a:r>
            <a:endParaRPr lang="en-US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2057401" y="3294731"/>
            <a:ext cx="9525000" cy="1006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web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trỏ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trỏ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2057401" y="4477826"/>
            <a:ext cx="9525000" cy="1006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2071357" y="5637108"/>
            <a:ext cx="9511044" cy="1006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internet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6" name="Picture 14" descr="flowe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66" y="2209833"/>
            <a:ext cx="990600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flowe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45" y="3276605"/>
            <a:ext cx="990600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flowe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45" y="4419575"/>
            <a:ext cx="990600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flowe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86347"/>
            <a:ext cx="990600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52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1981201" y="1066863"/>
            <a:ext cx="9557421" cy="63736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square" lIns="18000" tIns="10800" rIns="18000" bIns="10800">
            <a:spAutoFit/>
          </a:bodyPr>
          <a:lstStyle/>
          <a:p>
            <a:pPr algn="ctr"/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1981201" y="2235380"/>
            <a:ext cx="9691990" cy="883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internet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1981201" y="3319416"/>
            <a:ext cx="9691990" cy="1006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web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1981201" y="4479650"/>
            <a:ext cx="9691990" cy="1006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1981201" y="5541848"/>
            <a:ext cx="9691990" cy="1006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web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internet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dùng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6" name="Picture 14" descr="flowe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637319"/>
            <a:ext cx="990600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51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2012483" y="798689"/>
            <a:ext cx="9538633" cy="106825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3400" dirty="0" err="1"/>
              <a:t>Để</a:t>
            </a:r>
            <a:r>
              <a:rPr lang="en-US" sz="3400" dirty="0"/>
              <a:t> </a:t>
            </a:r>
            <a:r>
              <a:rPr lang="en-US" sz="3400" dirty="0" err="1"/>
              <a:t>nhanh</a:t>
            </a:r>
            <a:r>
              <a:rPr lang="en-US" sz="3400" dirty="0"/>
              <a:t> </a:t>
            </a:r>
            <a:r>
              <a:rPr lang="en-US" sz="3400" dirty="0" err="1"/>
              <a:t>chóng</a:t>
            </a:r>
            <a:r>
              <a:rPr lang="en-US" sz="3400" dirty="0"/>
              <a:t> </a:t>
            </a:r>
            <a:r>
              <a:rPr lang="en-US" sz="3400" dirty="0" err="1"/>
              <a:t>tìm</a:t>
            </a:r>
            <a:r>
              <a:rPr lang="en-US" sz="3400" dirty="0"/>
              <a:t> </a:t>
            </a:r>
            <a:r>
              <a:rPr lang="en-US" sz="3400" dirty="0" err="1"/>
              <a:t>đến</a:t>
            </a:r>
            <a:r>
              <a:rPr lang="en-US" sz="3400" dirty="0"/>
              <a:t> website </a:t>
            </a:r>
            <a:r>
              <a:rPr lang="en-US" sz="3400" dirty="0" err="1"/>
              <a:t>quen</a:t>
            </a:r>
            <a:r>
              <a:rPr lang="en-US" sz="3400" dirty="0"/>
              <a:t> </a:t>
            </a:r>
            <a:r>
              <a:rPr lang="en-US" sz="3400" dirty="0" err="1"/>
              <a:t>thuộc</a:t>
            </a:r>
            <a:r>
              <a:rPr lang="en-US" sz="3400" dirty="0"/>
              <a:t> </a:t>
            </a:r>
            <a:r>
              <a:rPr lang="en-US" sz="3400" dirty="0" err="1"/>
              <a:t>mà</a:t>
            </a:r>
            <a:r>
              <a:rPr lang="en-US" sz="3400" dirty="0"/>
              <a:t> </a:t>
            </a:r>
            <a:r>
              <a:rPr lang="en-US" sz="3400" dirty="0" err="1"/>
              <a:t>không</a:t>
            </a:r>
            <a:r>
              <a:rPr lang="en-US" sz="3400" dirty="0"/>
              <a:t> </a:t>
            </a:r>
            <a:r>
              <a:rPr lang="en-US" sz="3400" dirty="0" err="1"/>
              <a:t>nhớ</a:t>
            </a:r>
            <a:r>
              <a:rPr lang="en-US" sz="3400" dirty="0"/>
              <a:t> </a:t>
            </a:r>
            <a:r>
              <a:rPr lang="en-US" sz="3400" dirty="0" err="1"/>
              <a:t>địa</a:t>
            </a:r>
            <a:r>
              <a:rPr lang="en-US" sz="3400" dirty="0"/>
              <a:t> </a:t>
            </a:r>
            <a:r>
              <a:rPr lang="en-US" sz="3400" dirty="0" err="1"/>
              <a:t>chỉ</a:t>
            </a:r>
            <a:r>
              <a:rPr lang="en-US" sz="3400" dirty="0"/>
              <a:t> </a:t>
            </a:r>
            <a:r>
              <a:rPr lang="en-US" sz="3400" dirty="0" err="1"/>
              <a:t>em</a:t>
            </a:r>
            <a:r>
              <a:rPr lang="en-US" sz="3400" dirty="0"/>
              <a:t> </a:t>
            </a:r>
            <a:r>
              <a:rPr lang="en-US" sz="3400" dirty="0" err="1"/>
              <a:t>nên</a:t>
            </a:r>
            <a:r>
              <a:rPr lang="en-US" sz="3400" dirty="0"/>
              <a:t> </a:t>
            </a:r>
            <a:r>
              <a:rPr lang="en-US" sz="3400" dirty="0" err="1"/>
              <a:t>thực</a:t>
            </a:r>
            <a:r>
              <a:rPr lang="en-US" sz="3400" dirty="0"/>
              <a:t> </a:t>
            </a:r>
            <a:r>
              <a:rPr lang="en-US" sz="3400" dirty="0" err="1"/>
              <a:t>hiện</a:t>
            </a:r>
            <a:r>
              <a:rPr lang="en-US" sz="3400" dirty="0"/>
              <a:t> </a:t>
            </a:r>
            <a:r>
              <a:rPr lang="en-US" sz="3400" dirty="0" err="1"/>
              <a:t>điều</a:t>
            </a:r>
            <a:r>
              <a:rPr lang="en-US" sz="3400" dirty="0"/>
              <a:t> </a:t>
            </a:r>
            <a:r>
              <a:rPr lang="en-US" sz="3400" dirty="0" err="1"/>
              <a:t>gì</a:t>
            </a:r>
            <a:r>
              <a:rPr lang="en-US" sz="3400" dirty="0"/>
              <a:t>?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2057400" y="2362228"/>
            <a:ext cx="9538633" cy="514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r>
              <a:rPr lang="en-US" sz="3200" dirty="0" err="1"/>
              <a:t>Gọi</a:t>
            </a:r>
            <a:r>
              <a:rPr lang="en-US" sz="3200" dirty="0"/>
              <a:t> </a:t>
            </a:r>
            <a:r>
              <a:rPr lang="en-US" sz="3200" dirty="0" err="1"/>
              <a:t>điện</a:t>
            </a:r>
            <a:r>
              <a:rPr lang="en-US" sz="3200" dirty="0"/>
              <a:t> </a:t>
            </a:r>
            <a:r>
              <a:rPr lang="en-US" sz="3200" dirty="0" err="1"/>
              <a:t>thoại</a:t>
            </a:r>
            <a:r>
              <a:rPr lang="en-US" sz="3200" dirty="0"/>
              <a:t> </a:t>
            </a:r>
            <a:r>
              <a:rPr lang="en-US" sz="3200" dirty="0" err="1"/>
              <a:t>hỏi</a:t>
            </a:r>
            <a:r>
              <a:rPr lang="en-US" sz="3200" dirty="0"/>
              <a:t> </a:t>
            </a:r>
            <a:r>
              <a:rPr lang="en-US" sz="3200" dirty="0" err="1"/>
              <a:t>bạn</a:t>
            </a:r>
            <a:r>
              <a:rPr lang="en-US" sz="3200" dirty="0"/>
              <a:t> </a:t>
            </a:r>
            <a:r>
              <a:rPr lang="en-US" sz="3200" dirty="0" err="1"/>
              <a:t>địa</a:t>
            </a:r>
            <a:r>
              <a:rPr lang="en-US" sz="3200" dirty="0"/>
              <a:t> </a:t>
            </a:r>
            <a:r>
              <a:rPr lang="en-US" sz="3200" dirty="0" err="1"/>
              <a:t>chỉ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website.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2028825" y="3363708"/>
            <a:ext cx="9567208" cy="1006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3200" dirty="0" err="1"/>
              <a:t>Truy</a:t>
            </a:r>
            <a:r>
              <a:rPr lang="en-US" sz="3200" dirty="0"/>
              <a:t> </a:t>
            </a:r>
            <a:r>
              <a:rPr lang="en-US" sz="3200" dirty="0" err="1"/>
              <a:t>cập</a:t>
            </a:r>
            <a:r>
              <a:rPr lang="en-US" sz="3200" dirty="0"/>
              <a:t> website Vietnamnet.vn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sử</a:t>
            </a:r>
            <a:r>
              <a:rPr lang="en-US" sz="3200" dirty="0"/>
              <a:t> </a:t>
            </a:r>
            <a:r>
              <a:rPr lang="en-US" sz="3200" dirty="0" err="1"/>
              <a:t>dụng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siêu</a:t>
            </a:r>
            <a:r>
              <a:rPr lang="en-US" sz="3200" dirty="0"/>
              <a:t> </a:t>
            </a:r>
            <a:r>
              <a:rPr lang="en-US" sz="3200" dirty="0" err="1"/>
              <a:t>liên</a:t>
            </a:r>
            <a:r>
              <a:rPr lang="en-US" sz="3200" dirty="0"/>
              <a:t> </a:t>
            </a:r>
            <a:r>
              <a:rPr lang="en-US" sz="3200" dirty="0" err="1"/>
              <a:t>kết</a:t>
            </a:r>
            <a:r>
              <a:rPr lang="en-US" sz="3200" dirty="0"/>
              <a:t> </a:t>
            </a:r>
            <a:r>
              <a:rPr lang="en-US" sz="3200" dirty="0" err="1"/>
              <a:t>để</a:t>
            </a:r>
            <a:r>
              <a:rPr lang="en-US" sz="3200" dirty="0"/>
              <a:t> </a:t>
            </a:r>
            <a:r>
              <a:rPr lang="en-US" sz="3200" dirty="0" err="1"/>
              <a:t>tìm</a:t>
            </a:r>
            <a:r>
              <a:rPr lang="en-US" sz="3200" dirty="0"/>
              <a:t> website </a:t>
            </a:r>
            <a:r>
              <a:rPr lang="en-US" sz="3200" dirty="0" err="1"/>
              <a:t>đăng</a:t>
            </a:r>
            <a:r>
              <a:rPr lang="en-US" sz="3200" dirty="0"/>
              <a:t> </a:t>
            </a:r>
            <a:r>
              <a:rPr lang="en-US" sz="3200" dirty="0" err="1"/>
              <a:t>tải</a:t>
            </a:r>
            <a:r>
              <a:rPr lang="en-US" sz="3200" dirty="0"/>
              <a:t> ca </a:t>
            </a:r>
            <a:r>
              <a:rPr lang="en-US" sz="3200" dirty="0" err="1"/>
              <a:t>khúc</a:t>
            </a:r>
            <a:r>
              <a:rPr lang="en-US" sz="3200" dirty="0"/>
              <a:t> </a:t>
            </a:r>
            <a:r>
              <a:rPr lang="en-US" sz="3200" dirty="0" err="1"/>
              <a:t>đó</a:t>
            </a:r>
            <a:endParaRPr lang="en-US" sz="3200" dirty="0"/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2047773" y="4479651"/>
            <a:ext cx="9548260" cy="1006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3200" dirty="0" err="1"/>
              <a:t>Dùng</a:t>
            </a:r>
            <a:r>
              <a:rPr lang="en-US" sz="3200" dirty="0"/>
              <a:t> </a:t>
            </a:r>
            <a:r>
              <a:rPr lang="en-US" sz="3200" dirty="0" err="1"/>
              <a:t>máy</a:t>
            </a:r>
            <a:r>
              <a:rPr lang="en-US" sz="3200" dirty="0"/>
              <a:t> </a:t>
            </a:r>
            <a:r>
              <a:rPr lang="en-US" sz="3200" dirty="0" err="1"/>
              <a:t>tìm</a:t>
            </a:r>
            <a:r>
              <a:rPr lang="en-US" sz="3200" dirty="0"/>
              <a:t> </a:t>
            </a:r>
            <a:r>
              <a:rPr lang="en-US" sz="3200" dirty="0" err="1"/>
              <a:t>kiếm</a:t>
            </a:r>
            <a:r>
              <a:rPr lang="en-US" sz="3200" dirty="0"/>
              <a:t> Google </a:t>
            </a:r>
            <a:r>
              <a:rPr lang="en-US" sz="3200" dirty="0" err="1"/>
              <a:t>với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khóa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phần</a:t>
            </a:r>
            <a:r>
              <a:rPr lang="en-US" sz="3200" dirty="0"/>
              <a:t> </a:t>
            </a:r>
            <a:r>
              <a:rPr lang="en-US" sz="3200" dirty="0" err="1"/>
              <a:t>tên</a:t>
            </a:r>
            <a:r>
              <a:rPr lang="en-US" sz="3200" dirty="0"/>
              <a:t> ca </a:t>
            </a:r>
            <a:r>
              <a:rPr lang="en-US" sz="3200" dirty="0" err="1"/>
              <a:t>khúc</a:t>
            </a:r>
            <a:r>
              <a:rPr lang="en-US" sz="3200" dirty="0"/>
              <a:t> </a:t>
            </a: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còn</a:t>
            </a:r>
            <a:r>
              <a:rPr lang="en-US" sz="3200" dirty="0"/>
              <a:t> </a:t>
            </a:r>
            <a:r>
              <a:rPr lang="en-US" sz="3200" dirty="0" err="1"/>
              <a:t>nhớ</a:t>
            </a:r>
            <a:endParaRPr lang="en-US" sz="3200" dirty="0"/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2047773" y="5486347"/>
            <a:ext cx="9548261" cy="1314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2800" dirty="0" err="1"/>
              <a:t>Truy</a:t>
            </a:r>
            <a:r>
              <a:rPr lang="en-US" sz="2800" dirty="0"/>
              <a:t> </a:t>
            </a:r>
            <a:r>
              <a:rPr lang="en-US" sz="2800" dirty="0" err="1"/>
              <a:t>cập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website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biết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gõ</a:t>
            </a:r>
            <a:r>
              <a:rPr lang="en-US" sz="2800" dirty="0"/>
              <a:t> </a:t>
            </a:r>
            <a:r>
              <a:rPr lang="en-US" sz="2800" dirty="0" err="1"/>
              <a:t>tên</a:t>
            </a:r>
            <a:r>
              <a:rPr lang="en-US" sz="2800" dirty="0"/>
              <a:t> ca </a:t>
            </a:r>
            <a:r>
              <a:rPr lang="en-US" sz="2800" dirty="0" err="1"/>
              <a:t>khúc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còn</a:t>
            </a:r>
            <a:r>
              <a:rPr lang="en-US" sz="2800" dirty="0"/>
              <a:t> </a:t>
            </a:r>
            <a:r>
              <a:rPr lang="en-US" sz="2800" dirty="0" err="1"/>
              <a:t>nhớ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ô </a:t>
            </a:r>
            <a:r>
              <a:rPr lang="en-US" sz="2800" dirty="0" err="1"/>
              <a:t>địa</a:t>
            </a:r>
            <a:r>
              <a:rPr lang="en-US" sz="2800" dirty="0"/>
              <a:t> </a:t>
            </a:r>
            <a:r>
              <a:rPr lang="en-US" sz="2800" dirty="0" err="1"/>
              <a:t>chỉ</a:t>
            </a:r>
            <a:r>
              <a:rPr lang="en-US" sz="2800" dirty="0"/>
              <a:t>. </a:t>
            </a:r>
            <a:r>
              <a:rPr lang="en-US" sz="2800" dirty="0" err="1"/>
              <a:t>Trình</a:t>
            </a:r>
            <a:r>
              <a:rPr lang="en-US" sz="2800" dirty="0"/>
              <a:t> </a:t>
            </a:r>
            <a:r>
              <a:rPr lang="en-US" sz="2800" dirty="0" err="1"/>
              <a:t>duyệt</a:t>
            </a:r>
            <a:r>
              <a:rPr lang="en-US" sz="2800" dirty="0"/>
              <a:t> </a:t>
            </a:r>
            <a:r>
              <a:rPr lang="en-US" sz="2800" dirty="0" err="1"/>
              <a:t>sẽ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chuyển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website </a:t>
            </a:r>
            <a:r>
              <a:rPr lang="en-US" sz="2800" dirty="0" err="1"/>
              <a:t>đăng</a:t>
            </a:r>
            <a:r>
              <a:rPr lang="en-US" sz="2800" dirty="0"/>
              <a:t> </a:t>
            </a:r>
            <a:r>
              <a:rPr lang="en-US" sz="2800" dirty="0" err="1"/>
              <a:t>tải</a:t>
            </a:r>
            <a:r>
              <a:rPr lang="en-US" sz="2800" dirty="0"/>
              <a:t> ca </a:t>
            </a:r>
            <a:r>
              <a:rPr lang="en-US" sz="2800" dirty="0" err="1"/>
              <a:t>khúc</a:t>
            </a:r>
            <a:r>
              <a:rPr lang="en-US" sz="2800" dirty="0"/>
              <a:t>.</a:t>
            </a:r>
          </a:p>
        </p:txBody>
      </p:sp>
      <p:pic>
        <p:nvPicPr>
          <p:cNvPr id="3086" name="Picture 14" descr="flowe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26067"/>
            <a:ext cx="990600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13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2019300" y="608171"/>
            <a:ext cx="9601200" cy="14991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3200" dirty="0" err="1"/>
              <a:t>Vì</a:t>
            </a:r>
            <a:r>
              <a:rPr lang="en-US" sz="3200" dirty="0"/>
              <a:t> </a:t>
            </a:r>
            <a:r>
              <a:rPr lang="en-US" sz="3200" dirty="0" err="1"/>
              <a:t>sao</a:t>
            </a:r>
            <a:r>
              <a:rPr lang="en-US" sz="3200" dirty="0"/>
              <a:t> </a:t>
            </a:r>
            <a:r>
              <a:rPr lang="en-US" sz="3200" dirty="0" err="1"/>
              <a:t>máy</a:t>
            </a:r>
            <a:r>
              <a:rPr lang="en-US" sz="3200" dirty="0"/>
              <a:t> </a:t>
            </a:r>
            <a:r>
              <a:rPr lang="en-US" sz="3200" dirty="0" err="1"/>
              <a:t>tìm</a:t>
            </a:r>
            <a:r>
              <a:rPr lang="en-US" sz="3200" dirty="0"/>
              <a:t> </a:t>
            </a:r>
            <a:r>
              <a:rPr lang="en-US" sz="3200" dirty="0" err="1"/>
              <a:t>kiếm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công</a:t>
            </a:r>
            <a:r>
              <a:rPr lang="en-US" sz="3200" dirty="0"/>
              <a:t> </a:t>
            </a:r>
            <a:r>
              <a:rPr lang="en-US" sz="3200" dirty="0" err="1"/>
              <a:t>cụ</a:t>
            </a:r>
            <a:r>
              <a:rPr lang="en-US" sz="3200" dirty="0"/>
              <a:t> </a:t>
            </a:r>
            <a:r>
              <a:rPr lang="en-US" sz="3200" dirty="0" err="1"/>
              <a:t>hỗ</a:t>
            </a:r>
            <a:r>
              <a:rPr lang="en-US" sz="3200" dirty="0"/>
              <a:t> </a:t>
            </a:r>
            <a:r>
              <a:rPr lang="en-US" sz="3200" dirty="0" err="1"/>
              <a:t>trợ</a:t>
            </a:r>
            <a:r>
              <a:rPr lang="en-US" sz="3200" dirty="0"/>
              <a:t> </a:t>
            </a:r>
            <a:r>
              <a:rPr lang="en-US" sz="3200" dirty="0" err="1"/>
              <a:t>quan</a:t>
            </a:r>
            <a:r>
              <a:rPr lang="en-US" sz="3200" dirty="0"/>
              <a:t> </a:t>
            </a:r>
            <a:r>
              <a:rPr lang="en-US" sz="3200" dirty="0" err="1"/>
              <a:t>trọng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việc</a:t>
            </a:r>
            <a:r>
              <a:rPr lang="en-US" sz="3200" dirty="0"/>
              <a:t> </a:t>
            </a:r>
            <a:r>
              <a:rPr lang="en-US" sz="3200" dirty="0" err="1"/>
              <a:t>khai</a:t>
            </a:r>
            <a:r>
              <a:rPr lang="en-US" sz="3200" dirty="0"/>
              <a:t> </a:t>
            </a:r>
            <a:r>
              <a:rPr lang="en-US" sz="3200" dirty="0" err="1"/>
              <a:t>thác</a:t>
            </a:r>
            <a:r>
              <a:rPr lang="en-US" sz="3200" dirty="0"/>
              <a:t> </a:t>
            </a:r>
            <a:r>
              <a:rPr lang="en-US" sz="3200" dirty="0" err="1"/>
              <a:t>thông</a:t>
            </a:r>
            <a:r>
              <a:rPr lang="en-US" sz="3200" dirty="0"/>
              <a:t> tin </a:t>
            </a:r>
            <a:r>
              <a:rPr lang="en-US" sz="3200" dirty="0" err="1"/>
              <a:t>trên</a:t>
            </a:r>
            <a:r>
              <a:rPr lang="en-US" sz="3200" dirty="0"/>
              <a:t> internet? </a:t>
            </a: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hãy</a:t>
            </a:r>
            <a:r>
              <a:rPr lang="en-US" sz="3200" dirty="0"/>
              <a:t> </a:t>
            </a:r>
            <a:r>
              <a:rPr lang="en-US" sz="3200" dirty="0" err="1"/>
              <a:t>chọn</a:t>
            </a:r>
            <a:r>
              <a:rPr lang="en-US" sz="3200" dirty="0"/>
              <a:t> </a:t>
            </a:r>
            <a:r>
              <a:rPr lang="en-US" sz="3200" dirty="0" err="1"/>
              <a:t>phương</a:t>
            </a:r>
            <a:r>
              <a:rPr lang="en-US" sz="3200" dirty="0"/>
              <a:t> </a:t>
            </a:r>
            <a:r>
              <a:rPr lang="en-US" sz="3200" dirty="0" err="1"/>
              <a:t>án</a:t>
            </a:r>
            <a:r>
              <a:rPr lang="en-US" sz="3200" dirty="0"/>
              <a:t> </a:t>
            </a:r>
            <a:r>
              <a:rPr lang="en-US" sz="3200" dirty="0" err="1"/>
              <a:t>trả</a:t>
            </a:r>
            <a:r>
              <a:rPr lang="en-US" sz="3200" dirty="0"/>
              <a:t> </a:t>
            </a:r>
            <a:r>
              <a:rPr lang="en-US" sz="3200" dirty="0" err="1"/>
              <a:t>lời</a:t>
            </a:r>
            <a:r>
              <a:rPr lang="en-US" sz="3200" dirty="0"/>
              <a:t> </a:t>
            </a:r>
            <a:r>
              <a:rPr lang="en-US" sz="3200" dirty="0" err="1"/>
              <a:t>sai</a:t>
            </a:r>
            <a:r>
              <a:rPr lang="en-US" sz="3200" dirty="0"/>
              <a:t>.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2019300" y="2431234"/>
            <a:ext cx="9715500" cy="514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r>
              <a:rPr lang="en-US" sz="3200" dirty="0" err="1"/>
              <a:t>Vì</a:t>
            </a:r>
            <a:r>
              <a:rPr lang="en-US" sz="3200" dirty="0"/>
              <a:t> </a:t>
            </a:r>
            <a:r>
              <a:rPr lang="en-US" sz="3200" dirty="0" err="1"/>
              <a:t>chúng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khả</a:t>
            </a:r>
            <a:r>
              <a:rPr lang="en-US" sz="3200" dirty="0"/>
              <a:t> </a:t>
            </a:r>
            <a:r>
              <a:rPr lang="en-US" sz="3200" dirty="0" err="1"/>
              <a:t>năng</a:t>
            </a:r>
            <a:r>
              <a:rPr lang="en-US" sz="3200" dirty="0"/>
              <a:t> </a:t>
            </a:r>
            <a:r>
              <a:rPr lang="en-US" sz="3200" dirty="0" err="1"/>
              <a:t>tìm</a:t>
            </a:r>
            <a:r>
              <a:rPr lang="en-US" sz="3200" dirty="0"/>
              <a:t> </a:t>
            </a:r>
            <a:r>
              <a:rPr lang="en-US" sz="3200" dirty="0" err="1"/>
              <a:t>kiếm</a:t>
            </a:r>
            <a:r>
              <a:rPr lang="en-US" sz="3200" dirty="0"/>
              <a:t> </a:t>
            </a:r>
            <a:r>
              <a:rPr lang="en-US" sz="3200" dirty="0" err="1"/>
              <a:t>thông</a:t>
            </a:r>
            <a:r>
              <a:rPr lang="en-US" sz="3200" dirty="0"/>
              <a:t> tin </a:t>
            </a:r>
            <a:r>
              <a:rPr lang="en-US" sz="3200" dirty="0" err="1"/>
              <a:t>trên</a:t>
            </a:r>
            <a:r>
              <a:rPr lang="en-US" sz="3200" dirty="0"/>
              <a:t> Internet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2043112" y="3474419"/>
            <a:ext cx="9525000" cy="575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3600" dirty="0" err="1"/>
              <a:t>Vì</a:t>
            </a:r>
            <a:r>
              <a:rPr lang="en-US" sz="3600" dirty="0"/>
              <a:t> </a:t>
            </a:r>
            <a:r>
              <a:rPr lang="en-US" sz="3600" dirty="0" err="1"/>
              <a:t>chúng</a:t>
            </a:r>
            <a:r>
              <a:rPr lang="en-US" sz="3600" dirty="0"/>
              <a:t> </a:t>
            </a:r>
            <a:r>
              <a:rPr lang="en-US" sz="3600" dirty="0" err="1"/>
              <a:t>lưu</a:t>
            </a:r>
            <a:r>
              <a:rPr lang="en-US" sz="3600" dirty="0"/>
              <a:t> </a:t>
            </a:r>
            <a:r>
              <a:rPr lang="en-US" sz="3600" dirty="0" err="1"/>
              <a:t>toàn</a:t>
            </a:r>
            <a:r>
              <a:rPr lang="en-US" sz="3600" dirty="0"/>
              <a:t> </a:t>
            </a:r>
            <a:r>
              <a:rPr lang="en-US" sz="3600" dirty="0" err="1"/>
              <a:t>bộ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trang</a:t>
            </a:r>
            <a:r>
              <a:rPr lang="en-US" sz="3600" dirty="0"/>
              <a:t> web.</a:t>
            </a:r>
            <a:endParaRPr lang="en-US" sz="2800" dirty="0"/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2057400" y="4432867"/>
            <a:ext cx="9563100" cy="1006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3200" dirty="0" err="1"/>
              <a:t>Vì</a:t>
            </a:r>
            <a:r>
              <a:rPr lang="en-US" sz="3200" dirty="0"/>
              <a:t> </a:t>
            </a:r>
            <a:r>
              <a:rPr lang="en-US" sz="3200" dirty="0" err="1"/>
              <a:t>sử</a:t>
            </a:r>
            <a:r>
              <a:rPr lang="en-US" sz="3200" dirty="0"/>
              <a:t> </a:t>
            </a:r>
            <a:r>
              <a:rPr lang="en-US" sz="3200" dirty="0" err="1"/>
              <a:t>dụng</a:t>
            </a:r>
            <a:r>
              <a:rPr lang="en-US" sz="3200" dirty="0"/>
              <a:t> </a:t>
            </a:r>
            <a:r>
              <a:rPr lang="en-US" sz="3200" dirty="0" err="1"/>
              <a:t>máy</a:t>
            </a:r>
            <a:r>
              <a:rPr lang="en-US" sz="3200" dirty="0"/>
              <a:t> </a:t>
            </a:r>
            <a:r>
              <a:rPr lang="en-US" sz="3200" dirty="0" err="1"/>
              <a:t>tìm</a:t>
            </a:r>
            <a:r>
              <a:rPr lang="en-US" sz="3200" dirty="0"/>
              <a:t> </a:t>
            </a:r>
            <a:r>
              <a:rPr lang="en-US" sz="3200" dirty="0" err="1"/>
              <a:t>kiếm</a:t>
            </a:r>
            <a:r>
              <a:rPr lang="en-US" sz="3200" dirty="0"/>
              <a:t> </a:t>
            </a:r>
            <a:r>
              <a:rPr lang="en-US" sz="3200" dirty="0" err="1"/>
              <a:t>sẽ</a:t>
            </a:r>
            <a:r>
              <a:rPr lang="en-US" sz="3200" dirty="0"/>
              <a:t> </a:t>
            </a:r>
            <a:r>
              <a:rPr lang="en-US" sz="3200" dirty="0" err="1"/>
              <a:t>nhận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r>
              <a:rPr lang="en-US" sz="3200" dirty="0"/>
              <a:t> </a:t>
            </a:r>
            <a:r>
              <a:rPr lang="en-US" sz="3200" dirty="0" err="1"/>
              <a:t>thông</a:t>
            </a:r>
            <a:r>
              <a:rPr lang="en-US" sz="3200" dirty="0"/>
              <a:t> tin </a:t>
            </a:r>
            <a:r>
              <a:rPr lang="en-US" sz="3200" dirty="0" err="1"/>
              <a:t>cần</a:t>
            </a:r>
            <a:r>
              <a:rPr lang="en-US" sz="3200" dirty="0"/>
              <a:t> </a:t>
            </a:r>
            <a:r>
              <a:rPr lang="en-US" sz="3200" dirty="0" err="1"/>
              <a:t>tìm</a:t>
            </a:r>
            <a:r>
              <a:rPr lang="en-US" sz="3200" dirty="0"/>
              <a:t> </a:t>
            </a:r>
            <a:r>
              <a:rPr lang="en-US" sz="3200" dirty="0" err="1"/>
              <a:t>dễ</a:t>
            </a:r>
            <a:r>
              <a:rPr lang="en-US" sz="3200" dirty="0"/>
              <a:t> </a:t>
            </a:r>
            <a:r>
              <a:rPr lang="en-US" sz="3200" dirty="0" err="1"/>
              <a:t>dàng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nhanh</a:t>
            </a:r>
            <a:r>
              <a:rPr lang="en-US" sz="3200" dirty="0"/>
              <a:t> </a:t>
            </a:r>
            <a:r>
              <a:rPr lang="en-US" sz="3200" dirty="0" err="1"/>
              <a:t>chóng</a:t>
            </a:r>
            <a:endParaRPr lang="en-US" sz="2400" dirty="0"/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2033586" y="5509033"/>
            <a:ext cx="9586913" cy="1314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2800" dirty="0" err="1"/>
              <a:t>Vì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máy</a:t>
            </a:r>
            <a:r>
              <a:rPr lang="en-US" sz="2800" dirty="0"/>
              <a:t>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kiếm</a:t>
            </a:r>
            <a:r>
              <a:rPr lang="en-US" sz="2800" dirty="0"/>
              <a:t> </a:t>
            </a:r>
            <a:r>
              <a:rPr lang="en-US" sz="2800" dirty="0" err="1"/>
              <a:t>chúng</a:t>
            </a:r>
            <a:r>
              <a:rPr lang="en-US" sz="2800" dirty="0"/>
              <a:t> ta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thu</a:t>
            </a:r>
            <a:r>
              <a:rPr lang="en-US" sz="2800" dirty="0"/>
              <a:t> </a:t>
            </a:r>
            <a:r>
              <a:rPr lang="en-US" sz="2800" dirty="0" err="1"/>
              <a:t>hẹp</a:t>
            </a:r>
            <a:r>
              <a:rPr lang="en-US" sz="2800" dirty="0"/>
              <a:t> </a:t>
            </a:r>
            <a:r>
              <a:rPr lang="en-US" sz="2800" dirty="0" err="1"/>
              <a:t>phạm</a:t>
            </a:r>
            <a:r>
              <a:rPr lang="en-US" sz="2800" dirty="0"/>
              <a:t> vi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kiếm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thêm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khóa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nhanh</a:t>
            </a:r>
            <a:r>
              <a:rPr lang="en-US" sz="2800" dirty="0"/>
              <a:t> </a:t>
            </a:r>
            <a:r>
              <a:rPr lang="en-US" sz="2800" dirty="0" err="1"/>
              <a:t>chóng</a:t>
            </a:r>
            <a:r>
              <a:rPr lang="en-US" sz="2800" dirty="0"/>
              <a:t>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thông</a:t>
            </a:r>
            <a:r>
              <a:rPr lang="en-US" sz="2800" dirty="0"/>
              <a:t> tin </a:t>
            </a:r>
            <a:r>
              <a:rPr lang="en-US" sz="2800" dirty="0" err="1"/>
              <a:t>mong</a:t>
            </a:r>
            <a:r>
              <a:rPr lang="en-US" sz="2800" dirty="0"/>
              <a:t> </a:t>
            </a:r>
            <a:r>
              <a:rPr lang="en-US" sz="2800" dirty="0" err="1"/>
              <a:t>muốn</a:t>
            </a:r>
            <a:endParaRPr lang="en-US" sz="1600" dirty="0"/>
          </a:p>
        </p:txBody>
      </p:sp>
      <p:pic>
        <p:nvPicPr>
          <p:cNvPr id="3086" name="Picture 14" descr="flowe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06712"/>
            <a:ext cx="990600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50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2067829" y="762071"/>
            <a:ext cx="9514573" cy="106825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3400" dirty="0"/>
              <a:t>Website </a:t>
            </a:r>
            <a:r>
              <a:rPr lang="en-US" sz="3400" dirty="0" err="1"/>
              <a:t>nào</a:t>
            </a:r>
            <a:r>
              <a:rPr lang="en-US" sz="3400" dirty="0"/>
              <a:t> </a:t>
            </a:r>
            <a:r>
              <a:rPr lang="en-US" sz="3400" dirty="0" err="1"/>
              <a:t>dưới</a:t>
            </a:r>
            <a:r>
              <a:rPr lang="en-US" sz="3400" dirty="0"/>
              <a:t> </a:t>
            </a:r>
            <a:r>
              <a:rPr lang="en-US" sz="3400" dirty="0" err="1"/>
              <a:t>đây</a:t>
            </a:r>
            <a:r>
              <a:rPr lang="en-US" sz="3400" dirty="0"/>
              <a:t> </a:t>
            </a:r>
            <a:r>
              <a:rPr lang="en-US" sz="3400" dirty="0" err="1"/>
              <a:t>cung</a:t>
            </a:r>
            <a:r>
              <a:rPr lang="en-US" sz="3400" dirty="0"/>
              <a:t> </a:t>
            </a:r>
            <a:r>
              <a:rPr lang="en-US" sz="3400" dirty="0" err="1"/>
              <a:t>cấp</a:t>
            </a:r>
            <a:r>
              <a:rPr lang="en-US" sz="3400" dirty="0"/>
              <a:t> </a:t>
            </a:r>
            <a:r>
              <a:rPr lang="en-US" sz="3400" dirty="0" err="1"/>
              <a:t>công</a:t>
            </a:r>
            <a:r>
              <a:rPr lang="en-US" sz="3400" dirty="0"/>
              <a:t> </a:t>
            </a:r>
            <a:r>
              <a:rPr lang="en-US" sz="3400" dirty="0" err="1"/>
              <a:t>cụ</a:t>
            </a:r>
            <a:r>
              <a:rPr lang="en-US" sz="3400" dirty="0"/>
              <a:t> </a:t>
            </a:r>
            <a:r>
              <a:rPr lang="en-US" sz="3400" dirty="0" err="1"/>
              <a:t>chỉ</a:t>
            </a:r>
            <a:r>
              <a:rPr lang="en-US" sz="3400" dirty="0"/>
              <a:t> </a:t>
            </a:r>
            <a:r>
              <a:rPr lang="en-US" sz="3400" dirty="0" err="1"/>
              <a:t>tìm</a:t>
            </a:r>
            <a:r>
              <a:rPr lang="en-US" sz="3400" dirty="0"/>
              <a:t> </a:t>
            </a:r>
            <a:r>
              <a:rPr lang="en-US" sz="3400" dirty="0" err="1"/>
              <a:t>kiếm</a:t>
            </a:r>
            <a:r>
              <a:rPr lang="en-US" sz="3400" dirty="0"/>
              <a:t> </a:t>
            </a:r>
            <a:r>
              <a:rPr lang="en-US" sz="3400" dirty="0" err="1"/>
              <a:t>các</a:t>
            </a:r>
            <a:r>
              <a:rPr lang="en-US" sz="3400" dirty="0"/>
              <a:t> </a:t>
            </a:r>
            <a:r>
              <a:rPr lang="en-US" sz="3400" dirty="0" err="1"/>
              <a:t>trang</a:t>
            </a:r>
            <a:r>
              <a:rPr lang="en-US" sz="3400" dirty="0"/>
              <a:t> web </a:t>
            </a:r>
            <a:r>
              <a:rPr lang="en-US" sz="3400" dirty="0" err="1"/>
              <a:t>trong</a:t>
            </a:r>
            <a:r>
              <a:rPr lang="en-US" sz="3400" dirty="0"/>
              <a:t> </a:t>
            </a:r>
            <a:r>
              <a:rPr lang="en-US" sz="3400" dirty="0" err="1"/>
              <a:t>nội</a:t>
            </a:r>
            <a:r>
              <a:rPr lang="en-US" sz="3400" dirty="0"/>
              <a:t> </a:t>
            </a:r>
            <a:r>
              <a:rPr lang="en-US" sz="3400" dirty="0" err="1"/>
              <a:t>bộ</a:t>
            </a:r>
            <a:r>
              <a:rPr lang="en-US" sz="3400" dirty="0"/>
              <a:t> website </a:t>
            </a:r>
            <a:r>
              <a:rPr lang="en-US" sz="3400" dirty="0" err="1"/>
              <a:t>đó</a:t>
            </a:r>
            <a:r>
              <a:rPr lang="en-US" sz="3400" dirty="0"/>
              <a:t>?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2067829" y="2438427"/>
            <a:ext cx="9424737" cy="575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r>
              <a:rPr lang="en-US" sz="3600" dirty="0"/>
              <a:t>Google: http://www.google.com.vn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2067829" y="3581397"/>
            <a:ext cx="9590771" cy="575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3600" dirty="0"/>
              <a:t>Yahoo: </a:t>
            </a:r>
            <a:r>
              <a:rPr lang="en-US" sz="3600" u="sng" dirty="0">
                <a:hlinkClick r:id="rId2"/>
              </a:rPr>
              <a:t>http://www.yahoo.com</a:t>
            </a:r>
            <a:endParaRPr lang="en-US" sz="3600" dirty="0"/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2057402" y="4724367"/>
            <a:ext cx="9525000" cy="575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r>
              <a:rPr lang="en-US" sz="3600" dirty="0"/>
              <a:t>Microsoft: </a:t>
            </a:r>
            <a:r>
              <a:rPr lang="en-US" sz="3600" u="sng" dirty="0">
                <a:hlinkClick r:id="rId3"/>
              </a:rPr>
              <a:t>http://www.bing.com</a:t>
            </a:r>
            <a:endParaRPr lang="en-US" sz="3600" dirty="0"/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2046973" y="5714941"/>
            <a:ext cx="9625263" cy="575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3600" dirty="0" err="1"/>
              <a:t>Vietnamnet</a:t>
            </a:r>
            <a:r>
              <a:rPr lang="en-US" sz="3600" dirty="0"/>
              <a:t>: </a:t>
            </a:r>
            <a:r>
              <a:rPr lang="en-US" sz="3600" u="sng" dirty="0">
                <a:hlinkClick r:id="rId4"/>
              </a:rPr>
              <a:t>http://www.Vietnamnet</a:t>
            </a:r>
            <a:endParaRPr lang="en-US" sz="3600" dirty="0"/>
          </a:p>
        </p:txBody>
      </p:sp>
      <p:pic>
        <p:nvPicPr>
          <p:cNvPr id="3086" name="Picture 14" descr="flower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516454"/>
            <a:ext cx="990600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95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272143" y="1014412"/>
            <a:ext cx="6705600" cy="57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alt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alt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Internet</a:t>
            </a:r>
          </a:p>
        </p:txBody>
      </p:sp>
      <p:sp>
        <p:nvSpPr>
          <p:cNvPr id="41987" name="Rectangle 1"/>
          <p:cNvSpPr>
            <a:spLocks noChangeArrowheads="1"/>
          </p:cNvSpPr>
          <p:nvPr/>
        </p:nvSpPr>
        <p:spPr bwMode="auto">
          <a:xfrm>
            <a:off x="762000" y="1490664"/>
            <a:ext cx="75438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altLang="en-US" sz="32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Siêu</a:t>
            </a:r>
            <a:r>
              <a:rPr lang="en-US" altLang="en-US" sz="32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en-US" sz="32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altLang="en-US" sz="32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32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web</a:t>
            </a:r>
            <a:endParaRPr lang="en-US" altLang="en-US" sz="3200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8" name="Rectangle 8"/>
          <p:cNvSpPr>
            <a:spLocks noChangeArrowheads="1"/>
          </p:cNvSpPr>
          <p:nvPr/>
        </p:nvSpPr>
        <p:spPr bwMode="auto">
          <a:xfrm>
            <a:off x="272143" y="5317520"/>
            <a:ext cx="1176745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463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tin, Internet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kho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khổng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lồ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internet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siêu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1989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70100"/>
            <a:ext cx="11353800" cy="324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AutoShape 9"/>
          <p:cNvSpPr>
            <a:spLocks noChangeArrowheads="1"/>
          </p:cNvSpPr>
          <p:nvPr/>
        </p:nvSpPr>
        <p:spPr bwMode="auto">
          <a:xfrm>
            <a:off x="6210300" y="1022688"/>
            <a:ext cx="5981700" cy="702766"/>
          </a:xfrm>
          <a:prstGeom prst="cloudCallout">
            <a:avLst>
              <a:gd name="adj1" fmla="val -18764"/>
              <a:gd name="adj2" fmla="val 7417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siêu</a:t>
            </a:r>
            <a:r>
              <a:rPr lang="en-US" alt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alt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981200" cy="10668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761" y="-1"/>
            <a:ext cx="1292981" cy="9906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9392544-97A0-4881-9C07-A21E7E8BC1DA}"/>
              </a:ext>
            </a:extLst>
          </p:cNvPr>
          <p:cNvSpPr/>
          <p:nvPr/>
        </p:nvSpPr>
        <p:spPr>
          <a:xfrm>
            <a:off x="1965434" y="50800"/>
            <a:ext cx="1292981" cy="83099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Tiết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5+6: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2053232" y="794130"/>
            <a:ext cx="9323670" cy="112980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web 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  <a:hlinkClick r:id="rId2"/>
              </a:rPr>
              <a:t>www.googe.com.vn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2067827" y="2286031"/>
            <a:ext cx="9527405" cy="514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2046970" y="3305067"/>
            <a:ext cx="9548261" cy="1006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web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2046971" y="4433805"/>
            <a:ext cx="9537832" cy="1006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ảnh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2034182" y="5562543"/>
            <a:ext cx="9561050" cy="1006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 algn="just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kiếm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6" name="Picture 14" descr="flower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15" y="5518040"/>
            <a:ext cx="990600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flower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52803"/>
            <a:ext cx="990600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27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8" name="Rectangle 4"/>
          <p:cNvSpPr>
            <a:spLocks noChangeArrowheads="1"/>
          </p:cNvSpPr>
          <p:nvPr/>
        </p:nvSpPr>
        <p:spPr bwMode="auto">
          <a:xfrm>
            <a:off x="0" y="84284"/>
            <a:ext cx="12192000" cy="83817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wrap="square" anchor="ctr">
            <a:noAutofit/>
          </a:bodyPr>
          <a:lstStyle>
            <a:lvl1pPr eaLnBrk="0" hangingPunct="0">
              <a:tabLst>
                <a:tab pos="342900" algn="l"/>
                <a:tab pos="1828800" algn="l"/>
                <a:tab pos="3771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42900" algn="l"/>
                <a:tab pos="1828800" algn="l"/>
                <a:tab pos="3771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42900" algn="l"/>
                <a:tab pos="1828800" algn="l"/>
                <a:tab pos="3771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42900" algn="l"/>
                <a:tab pos="1828800" algn="l"/>
                <a:tab pos="3771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42900" algn="l"/>
                <a:tab pos="1828800" algn="l"/>
                <a:tab pos="3771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1828800" algn="l"/>
                <a:tab pos="3771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1828800" algn="l"/>
                <a:tab pos="3771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1828800" algn="l"/>
                <a:tab pos="3771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1828800" algn="l"/>
                <a:tab pos="3771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3600" b="1" dirty="0" err="1"/>
              <a:t>Các</a:t>
            </a:r>
            <a:r>
              <a:rPr lang="en-US" sz="3600" b="1" dirty="0"/>
              <a:t> </a:t>
            </a:r>
            <a:r>
              <a:rPr lang="en-US" sz="3600" b="1" dirty="0" err="1"/>
              <a:t>phát</a:t>
            </a:r>
            <a:r>
              <a:rPr lang="en-US" sz="3600" b="1" dirty="0"/>
              <a:t> </a:t>
            </a:r>
            <a:r>
              <a:rPr lang="en-US" sz="3600" b="1" dirty="0" err="1"/>
              <a:t>biểu</a:t>
            </a:r>
            <a:r>
              <a:rPr lang="en-US" sz="3600" b="1" dirty="0"/>
              <a:t> </a:t>
            </a:r>
            <a:r>
              <a:rPr lang="en-US" sz="3600" b="1" dirty="0" err="1"/>
              <a:t>sau</a:t>
            </a:r>
            <a:r>
              <a:rPr lang="en-US" sz="3600" b="1" dirty="0"/>
              <a:t> </a:t>
            </a:r>
            <a:r>
              <a:rPr lang="en-US" sz="3600" b="1" dirty="0" err="1"/>
              <a:t>đúng</a:t>
            </a:r>
            <a:r>
              <a:rPr lang="en-US" sz="3600" b="1" dirty="0"/>
              <a:t> hay </a:t>
            </a:r>
            <a:r>
              <a:rPr lang="en-US" sz="3600" b="1" dirty="0" err="1"/>
              <a:t>sai</a:t>
            </a:r>
            <a:r>
              <a:rPr lang="en-US" sz="3600" b="1" dirty="0"/>
              <a:t>?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776217"/>
              </p:ext>
            </p:extLst>
          </p:nvPr>
        </p:nvGraphicFramePr>
        <p:xfrm>
          <a:off x="1" y="922463"/>
          <a:ext cx="12192000" cy="570693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034124">
                  <a:extLst>
                    <a:ext uri="{9D8B030D-6E8A-4147-A177-3AD203B41FA5}">
                      <a16:colId xmlns:a16="http://schemas.microsoft.com/office/drawing/2014/main" val="1487017681"/>
                    </a:ext>
                  </a:extLst>
                </a:gridCol>
                <a:gridCol w="1078938">
                  <a:extLst>
                    <a:ext uri="{9D8B030D-6E8A-4147-A177-3AD203B41FA5}">
                      <a16:colId xmlns:a16="http://schemas.microsoft.com/office/drawing/2014/main" val="1723903049"/>
                    </a:ext>
                  </a:extLst>
                </a:gridCol>
                <a:gridCol w="1078938">
                  <a:extLst>
                    <a:ext uri="{9D8B030D-6E8A-4147-A177-3AD203B41FA5}">
                      <a16:colId xmlns:a16="http://schemas.microsoft.com/office/drawing/2014/main" val="25568566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phát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biểu</a:t>
                      </a:r>
                      <a:endParaRPr lang="en-US" sz="3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4320" marR="2743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</a:t>
                      </a:r>
                    </a:p>
                  </a:txBody>
                  <a:tcPr marL="274320" marR="2743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 marL="274320" marR="2743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4011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máy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chủ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trên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internet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thường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cung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cấp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thông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tin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tổ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chức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dưới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dạng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trang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web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chúng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nơi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cung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cấp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thông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tin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chính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internet.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4320" marR="2743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3200" b="1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/>
                      <a:r>
                        <a:rPr lang="en-US" sz="3200" b="1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274320" marR="2743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3200" b="1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4320" marR="2743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155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Để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truy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cập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vào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một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Website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trên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internet, ta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thường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gõ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nội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dung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dạng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http://địa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chỉ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website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vào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ô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địa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chỉ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trình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duyệt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rồi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nhấn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Enter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4320" marR="2743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3200" b="1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/>
                      <a:r>
                        <a:rPr lang="en-US" sz="3200" b="1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274320" marR="2743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3200" b="1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/>
                      <a:endParaRPr lang="en-US" sz="3200" b="1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4320" marR="2743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564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Mỗi Website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một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địa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chỉ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Internet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duy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nhất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thường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gồm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nhiều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trang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thông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tin (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trang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web)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4320" marR="2743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3200" b="1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/>
                      <a:r>
                        <a:rPr lang="en-US" sz="3200" b="1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274320" marR="2743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3200" b="1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4320" marR="2743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35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Các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trang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Web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một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website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khác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nhau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thể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cùng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địa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chỉ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Internet.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4320" marR="2743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3200" b="1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4320" marR="2743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 b="1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274320" marR="2743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0666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210692" y="2087453"/>
            <a:ext cx="5333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210692" y="3621777"/>
            <a:ext cx="5333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10692" y="5156100"/>
            <a:ext cx="5333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353800" y="5722994"/>
            <a:ext cx="5333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592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8" name="Rectangle 4"/>
          <p:cNvSpPr>
            <a:spLocks noChangeArrowheads="1"/>
          </p:cNvSpPr>
          <p:nvPr/>
        </p:nvSpPr>
        <p:spPr bwMode="auto">
          <a:xfrm>
            <a:off x="-1" y="13234"/>
            <a:ext cx="12192000" cy="1055154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/>
        </p:spPr>
        <p:txBody>
          <a:bodyPr wrap="square" anchor="ctr">
            <a:noAutofit/>
          </a:bodyPr>
          <a:lstStyle>
            <a:lvl1pPr eaLnBrk="0" hangingPunct="0">
              <a:tabLst>
                <a:tab pos="342900" algn="l"/>
                <a:tab pos="1828800" algn="l"/>
                <a:tab pos="3771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42900" algn="l"/>
                <a:tab pos="1828800" algn="l"/>
                <a:tab pos="3771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42900" algn="l"/>
                <a:tab pos="1828800" algn="l"/>
                <a:tab pos="3771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42900" algn="l"/>
                <a:tab pos="1828800" algn="l"/>
                <a:tab pos="3771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42900" algn="l"/>
                <a:tab pos="1828800" algn="l"/>
                <a:tab pos="3771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1828800" algn="l"/>
                <a:tab pos="3771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1828800" algn="l"/>
                <a:tab pos="3771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1828800" algn="l"/>
                <a:tab pos="3771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1828800" algn="l"/>
                <a:tab pos="3771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4000" b="1" dirty="0" err="1"/>
              <a:t>Các</a:t>
            </a:r>
            <a:r>
              <a:rPr lang="en-US" sz="4000" b="1" dirty="0"/>
              <a:t> </a:t>
            </a:r>
            <a:r>
              <a:rPr lang="en-US" sz="4000" b="1" dirty="0" err="1"/>
              <a:t>phát</a:t>
            </a:r>
            <a:r>
              <a:rPr lang="en-US" sz="4000" b="1" dirty="0"/>
              <a:t> </a:t>
            </a:r>
            <a:r>
              <a:rPr lang="en-US" sz="4000" b="1" dirty="0" err="1"/>
              <a:t>biểu</a:t>
            </a:r>
            <a:r>
              <a:rPr lang="en-US" sz="4000" b="1" dirty="0"/>
              <a:t> </a:t>
            </a:r>
            <a:r>
              <a:rPr lang="en-US" sz="4000" b="1" dirty="0" err="1"/>
              <a:t>sau</a:t>
            </a:r>
            <a:r>
              <a:rPr lang="en-US" sz="4000" b="1" dirty="0"/>
              <a:t> </a:t>
            </a:r>
            <a:r>
              <a:rPr lang="en-US" sz="4000" b="1" dirty="0" err="1"/>
              <a:t>đúng</a:t>
            </a:r>
            <a:r>
              <a:rPr lang="en-US" sz="4000" b="1" dirty="0"/>
              <a:t> hay </a:t>
            </a:r>
            <a:r>
              <a:rPr lang="en-US" sz="4000" b="1" dirty="0" err="1"/>
              <a:t>sai</a:t>
            </a:r>
            <a:r>
              <a:rPr lang="en-US" sz="4000" b="1" dirty="0"/>
              <a:t>?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806760"/>
              </p:ext>
            </p:extLst>
          </p:nvPr>
        </p:nvGraphicFramePr>
        <p:xfrm>
          <a:off x="152400" y="1068388"/>
          <a:ext cx="11887199" cy="557147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783271">
                  <a:extLst>
                    <a:ext uri="{9D8B030D-6E8A-4147-A177-3AD203B41FA5}">
                      <a16:colId xmlns:a16="http://schemas.microsoft.com/office/drawing/2014/main" val="1487017681"/>
                    </a:ext>
                  </a:extLst>
                </a:gridCol>
                <a:gridCol w="1051964">
                  <a:extLst>
                    <a:ext uri="{9D8B030D-6E8A-4147-A177-3AD203B41FA5}">
                      <a16:colId xmlns:a16="http://schemas.microsoft.com/office/drawing/2014/main" val="1723903049"/>
                    </a:ext>
                  </a:extLst>
                </a:gridCol>
                <a:gridCol w="1051964">
                  <a:extLst>
                    <a:ext uri="{9D8B030D-6E8A-4147-A177-3AD203B41FA5}">
                      <a16:colId xmlns:a16="http://schemas.microsoft.com/office/drawing/2014/main" val="2556856606"/>
                    </a:ext>
                  </a:extLst>
                </a:gridCol>
              </a:tblGrid>
              <a:tr h="54203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FF0000"/>
                          </a:solidFill>
                        </a:rPr>
                        <a:t>Các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0000"/>
                          </a:solidFill>
                        </a:rPr>
                        <a:t>phát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0000"/>
                          </a:solidFill>
                        </a:rPr>
                        <a:t>biểu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Đ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Sai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4011247"/>
                  </a:ext>
                </a:extLst>
              </a:tr>
              <a:tr h="614312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1./ WWW (World Wide Web)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chính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là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internet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880" marR="1828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ln>
                            <a:noFill/>
                          </a:ln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155213"/>
                  </a:ext>
                </a:extLst>
              </a:tr>
              <a:tr h="89946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2./ WWW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là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cách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tổ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chức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và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phổ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biến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thông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tin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trên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Internet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880" marR="1828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n>
                            <a:noFill/>
                          </a:ln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ln>
                          <a:noFill/>
                        </a:ln>
                      </a:endParaRPr>
                    </a:p>
                    <a:p>
                      <a:endParaRPr lang="en-US" sz="2800" b="1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564109"/>
                  </a:ext>
                </a:extLst>
              </a:tr>
              <a:tr h="11202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3./ Website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là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một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tập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hợp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trang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web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được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tổ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chức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dưới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một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địa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chỉ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chung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trên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internet.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880" marR="1828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n>
                          <a:noFill/>
                        </a:ln>
                      </a:endParaRPr>
                    </a:p>
                    <a:p>
                      <a:pPr algn="ctr"/>
                      <a:r>
                        <a:rPr lang="en-US" sz="2800" b="1" dirty="0">
                          <a:ln>
                            <a:noFill/>
                          </a:ln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35037"/>
                  </a:ext>
                </a:extLst>
              </a:tr>
              <a:tr h="11202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4./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Chỉ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có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thể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tổ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chức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và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phổ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biến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thông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tin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trên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internet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dưới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dạng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trang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web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880" marR="1828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ln>
                          <a:noFill/>
                        </a:ln>
                      </a:endParaRPr>
                    </a:p>
                    <a:p>
                      <a:r>
                        <a:rPr lang="en-US" sz="2800" b="1" dirty="0">
                          <a:ln>
                            <a:noFill/>
                          </a:ln>
                        </a:rPr>
                        <a:t> 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06662"/>
                  </a:ext>
                </a:extLst>
              </a:tr>
              <a:tr h="1120216">
                <a:tc>
                  <a:txBody>
                    <a:bodyPr/>
                    <a:lstStyle/>
                    <a:p>
                      <a:pPr algn="just"/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5./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Có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thể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tạo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trang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web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bằng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ngôn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ngữ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HTML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hoặc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bằng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phần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mềm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soạn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thảo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văn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bản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3200" dirty="0">
                        <a:ln>
                          <a:noFill/>
                        </a:ln>
                      </a:endParaRPr>
                    </a:p>
                  </a:txBody>
                  <a:tcPr marL="182880" marR="1828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ln>
                          <a:noFill/>
                        </a:ln>
                      </a:endParaRPr>
                    </a:p>
                    <a:p>
                      <a:pPr algn="ctr"/>
                      <a:r>
                        <a:rPr lang="en-US" sz="2800" b="1" dirty="0">
                          <a:ln>
                            <a:noFill/>
                          </a:ln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n>
                          <a:noFill/>
                        </a:ln>
                      </a:endParaRPr>
                    </a:p>
                    <a:p>
                      <a:pPr algn="ctr"/>
                      <a:endParaRPr lang="en-US" sz="2800" b="1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1675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063280" y="1697562"/>
            <a:ext cx="53338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129650" y="2362200"/>
            <a:ext cx="53338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129650" y="3619533"/>
            <a:ext cx="53338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063280" y="4648200"/>
            <a:ext cx="53338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129650" y="5867400"/>
            <a:ext cx="53338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348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4672"/>
            <a:ext cx="12191999" cy="1569660"/>
          </a:xfrm>
          <a:prstGeom prst="rect">
            <a:avLst/>
          </a:prstGeom>
          <a:solidFill>
            <a:schemeClr val="accent5"/>
          </a:solidFill>
        </p:spPr>
        <p:txBody>
          <a:bodyPr wrap="square" lIns="274320" rIns="274320" rtlCol="0">
            <a:spAutoFit/>
          </a:bodyPr>
          <a:lstStyle/>
          <a:p>
            <a:pPr algn="just"/>
            <a:r>
              <a:rPr lang="en-US" sz="3200" dirty="0" err="1">
                <a:latin typeface="+mn-lt"/>
              </a:rPr>
              <a:t>Điền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các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cụm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từ</a:t>
            </a:r>
            <a:r>
              <a:rPr lang="en-US" sz="3200" dirty="0">
                <a:latin typeface="+mn-lt"/>
              </a:rPr>
              <a:t> “ *.</a:t>
            </a:r>
            <a:r>
              <a:rPr lang="en-US" sz="3200" dirty="0" err="1">
                <a:latin typeface="+mn-lt"/>
              </a:rPr>
              <a:t>htm</a:t>
            </a:r>
            <a:r>
              <a:rPr lang="en-US" sz="3200" dirty="0">
                <a:latin typeface="+mn-lt"/>
              </a:rPr>
              <a:t>, *.html, website, </a:t>
            </a:r>
            <a:r>
              <a:rPr lang="en-US" sz="3200" dirty="0" err="1">
                <a:latin typeface="+mn-lt"/>
              </a:rPr>
              <a:t>siêu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văn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bản</a:t>
            </a:r>
            <a:r>
              <a:rPr lang="en-US" sz="3200" dirty="0">
                <a:latin typeface="+mn-lt"/>
              </a:rPr>
              <a:t>, HTML, </a:t>
            </a:r>
            <a:r>
              <a:rPr lang="en-US" sz="3200" dirty="0" err="1">
                <a:latin typeface="+mn-lt"/>
              </a:rPr>
              <a:t>liên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kết</a:t>
            </a:r>
            <a:r>
              <a:rPr lang="en-US" sz="3200" dirty="0">
                <a:latin typeface="+mn-lt"/>
              </a:rPr>
              <a:t> “ </a:t>
            </a:r>
            <a:r>
              <a:rPr lang="en-US" sz="3200" dirty="0" err="1">
                <a:latin typeface="+mn-lt"/>
              </a:rPr>
              <a:t>để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điền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vào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chỗ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trống</a:t>
            </a:r>
            <a:r>
              <a:rPr lang="en-US" sz="3200" dirty="0">
                <a:latin typeface="+mn-lt"/>
              </a:rPr>
              <a:t> (…) </a:t>
            </a:r>
            <a:r>
              <a:rPr lang="en-US" sz="3200" dirty="0" err="1">
                <a:latin typeface="+mn-lt"/>
              </a:rPr>
              <a:t>trong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các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câu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dưới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đây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để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có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phát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biểu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đúng</a:t>
            </a:r>
            <a:r>
              <a:rPr lang="en-US" sz="3200" dirty="0">
                <a:latin typeface="+mn-lt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" y="1604332"/>
            <a:ext cx="12191999" cy="5016758"/>
          </a:xfrm>
          <a:prstGeom prst="rect">
            <a:avLst/>
          </a:prstGeom>
          <a:noFill/>
        </p:spPr>
        <p:txBody>
          <a:bodyPr wrap="square" lIns="274320" rIns="274320" rtlCol="0">
            <a:spAutoFit/>
          </a:bodyPr>
          <a:lstStyle/>
          <a:p>
            <a:pPr algn="just"/>
            <a:r>
              <a:rPr lang="en-US" sz="3200" dirty="0">
                <a:latin typeface="+mn-lt"/>
              </a:rPr>
              <a:t>a./ </a:t>
            </a:r>
            <a:r>
              <a:rPr lang="en-US" sz="3200" dirty="0" err="1">
                <a:latin typeface="+mn-lt"/>
              </a:rPr>
              <a:t>Thực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chất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mỗi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trang</a:t>
            </a:r>
            <a:r>
              <a:rPr lang="en-US" sz="3200" dirty="0">
                <a:latin typeface="+mn-lt"/>
              </a:rPr>
              <a:t> web </a:t>
            </a:r>
            <a:r>
              <a:rPr lang="en-US" sz="3200" dirty="0" err="1">
                <a:latin typeface="+mn-lt"/>
              </a:rPr>
              <a:t>là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một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tệp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Siêu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bản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 </a:t>
            </a:r>
            <a:r>
              <a:rPr lang="en-US" sz="3200" dirty="0" err="1">
                <a:latin typeface="+mn-lt"/>
              </a:rPr>
              <a:t>được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tạo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ra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bằng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ngôn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ngữ</a:t>
            </a:r>
            <a:r>
              <a:rPr lang="en-US" sz="3200" dirty="0">
                <a:latin typeface="+mn-lt"/>
              </a:rPr>
              <a:t>    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HTML</a:t>
            </a:r>
          </a:p>
          <a:p>
            <a:pPr algn="just"/>
            <a:r>
              <a:rPr lang="en-US" sz="3200" dirty="0">
                <a:latin typeface="+mn-lt"/>
              </a:rPr>
              <a:t>b./ </a:t>
            </a:r>
            <a:r>
              <a:rPr lang="en-US" sz="3200" dirty="0" err="1">
                <a:latin typeface="+mn-lt"/>
              </a:rPr>
              <a:t>Các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tệp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siêu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văn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bản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thường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có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phần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mở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rộng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là</a:t>
            </a:r>
            <a:r>
              <a:rPr lang="en-US" sz="3200" dirty="0">
                <a:latin typeface="+mn-lt"/>
              </a:rPr>
              <a:t>    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*.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htm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 </a:t>
            </a:r>
            <a:r>
              <a:rPr lang="en-US" sz="3200" dirty="0" err="1">
                <a:latin typeface="+mn-lt"/>
              </a:rPr>
              <a:t>Hoặc</a:t>
            </a:r>
            <a:r>
              <a:rPr lang="en-US" sz="3200" dirty="0">
                <a:latin typeface="+mn-lt"/>
              </a:rPr>
              <a:t>  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*.html</a:t>
            </a:r>
            <a:r>
              <a:rPr lang="en-US" sz="3200" dirty="0">
                <a:latin typeface="+mn-lt"/>
              </a:rPr>
              <a:t>   </a:t>
            </a:r>
            <a:r>
              <a:rPr lang="en-US" sz="3200" dirty="0" err="1">
                <a:latin typeface="+mn-lt"/>
              </a:rPr>
              <a:t>và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còn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được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gọi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là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tệp</a:t>
            </a:r>
            <a:r>
              <a:rPr lang="en-US" sz="3200" dirty="0">
                <a:latin typeface="+mn-lt"/>
              </a:rPr>
              <a:t>   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HTML</a:t>
            </a:r>
          </a:p>
          <a:p>
            <a:pPr algn="just"/>
            <a:r>
              <a:rPr lang="en-US" sz="3200" dirty="0">
                <a:latin typeface="+mn-lt"/>
              </a:rPr>
              <a:t>c./ </a:t>
            </a:r>
            <a:r>
              <a:rPr lang="en-US" sz="3200" dirty="0" err="1">
                <a:latin typeface="+mn-lt"/>
              </a:rPr>
              <a:t>Thành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phần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quan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trọng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nhất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của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các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trang</a:t>
            </a:r>
            <a:r>
              <a:rPr lang="en-US" sz="3200" dirty="0">
                <a:latin typeface="+mn-lt"/>
              </a:rPr>
              <a:t> web </a:t>
            </a:r>
            <a:r>
              <a:rPr lang="en-US" sz="3200" dirty="0" err="1">
                <a:latin typeface="+mn-lt"/>
              </a:rPr>
              <a:t>là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các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liên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kết</a:t>
            </a:r>
            <a:r>
              <a:rPr lang="en-US" sz="3200" dirty="0">
                <a:latin typeface="+mn-lt"/>
              </a:rPr>
              <a:t>  </a:t>
            </a:r>
            <a:r>
              <a:rPr lang="en-US" sz="3200" dirty="0" err="1">
                <a:latin typeface="+mn-lt"/>
              </a:rPr>
              <a:t>khi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nháy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chuột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lên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một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liên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kết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>
                <a:latin typeface="+mn-lt"/>
              </a:rPr>
              <a:t>, </a:t>
            </a:r>
            <a:r>
              <a:rPr lang="en-US" sz="3200" dirty="0" err="1">
                <a:latin typeface="+mn-lt"/>
              </a:rPr>
              <a:t>trình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duyệt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sẽ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mở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trang</a:t>
            </a:r>
            <a:r>
              <a:rPr lang="en-US" sz="3200" dirty="0">
                <a:latin typeface="+mn-lt"/>
              </a:rPr>
              <a:t> web  </a:t>
            </a:r>
            <a:r>
              <a:rPr lang="en-US" sz="3200" dirty="0" err="1">
                <a:latin typeface="+mn-lt"/>
              </a:rPr>
              <a:t>được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liên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kết</a:t>
            </a:r>
            <a:r>
              <a:rPr lang="en-US" sz="3200" dirty="0">
                <a:latin typeface="+mn-lt"/>
              </a:rPr>
              <a:t>  </a:t>
            </a:r>
            <a:r>
              <a:rPr lang="en-US" sz="3200" dirty="0" err="1">
                <a:latin typeface="+mn-lt"/>
              </a:rPr>
              <a:t>tới</a:t>
            </a:r>
            <a:r>
              <a:rPr lang="en-US" sz="3200" dirty="0">
                <a:latin typeface="+mn-lt"/>
              </a:rPr>
              <a:t>, </a:t>
            </a:r>
            <a:r>
              <a:rPr lang="en-US" sz="3200" dirty="0" err="1">
                <a:latin typeface="+mn-lt"/>
              </a:rPr>
              <a:t>được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gọi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là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trang</a:t>
            </a:r>
            <a:r>
              <a:rPr lang="en-US" sz="3200" dirty="0">
                <a:latin typeface="+mn-lt"/>
              </a:rPr>
              <a:t> web </a:t>
            </a:r>
            <a:r>
              <a:rPr lang="en-US" sz="3200" dirty="0" err="1">
                <a:latin typeface="+mn-lt"/>
              </a:rPr>
              <a:t>đích</a:t>
            </a:r>
            <a:r>
              <a:rPr lang="en-US" sz="3200" dirty="0">
                <a:latin typeface="+mn-lt"/>
              </a:rPr>
              <a:t>.</a:t>
            </a:r>
          </a:p>
          <a:p>
            <a:pPr algn="just"/>
            <a:r>
              <a:rPr lang="en-US" sz="3200" dirty="0">
                <a:latin typeface="+mn-lt"/>
              </a:rPr>
              <a:t>d./ </a:t>
            </a:r>
            <a:r>
              <a:rPr lang="en-US" sz="3200" dirty="0" err="1">
                <a:latin typeface="+mn-lt"/>
              </a:rPr>
              <a:t>Đối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tượng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chứa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liên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kết</a:t>
            </a:r>
            <a:r>
              <a:rPr lang="en-US" sz="3200" dirty="0">
                <a:latin typeface="+mn-lt"/>
              </a:rPr>
              <a:t>  </a:t>
            </a:r>
            <a:r>
              <a:rPr lang="en-US" sz="3200" dirty="0" err="1">
                <a:latin typeface="+mn-lt"/>
              </a:rPr>
              <a:t>Có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thể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là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văn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bản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hoặc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hình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ảnh</a:t>
            </a:r>
            <a:r>
              <a:rPr lang="en-US" sz="3200" dirty="0">
                <a:latin typeface="+mn-lt"/>
              </a:rPr>
              <a:t>.</a:t>
            </a:r>
          </a:p>
          <a:p>
            <a:pPr algn="just"/>
            <a:r>
              <a:rPr lang="en-US" sz="3200" dirty="0">
                <a:latin typeface="+mn-lt"/>
              </a:rPr>
              <a:t>e./ </a:t>
            </a:r>
            <a:r>
              <a:rPr lang="en-US" sz="3200" dirty="0" err="1">
                <a:latin typeface="+mn-lt"/>
              </a:rPr>
              <a:t>Trang</a:t>
            </a:r>
            <a:r>
              <a:rPr lang="en-US" sz="3200" dirty="0">
                <a:latin typeface="+mn-lt"/>
              </a:rPr>
              <a:t> web </a:t>
            </a:r>
            <a:r>
              <a:rPr lang="en-US" sz="3200" dirty="0" err="1">
                <a:latin typeface="+mn-lt"/>
              </a:rPr>
              <a:t>được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liên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kết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tới</a:t>
            </a:r>
            <a:r>
              <a:rPr lang="en-US" sz="3200" dirty="0">
                <a:latin typeface="+mn-lt"/>
              </a:rPr>
              <a:t> (</a:t>
            </a:r>
            <a:r>
              <a:rPr lang="en-US" sz="3200" dirty="0" err="1">
                <a:latin typeface="+mn-lt"/>
              </a:rPr>
              <a:t>trang</a:t>
            </a:r>
            <a:r>
              <a:rPr lang="en-US" sz="3200" dirty="0">
                <a:latin typeface="+mn-lt"/>
              </a:rPr>
              <a:t> web </a:t>
            </a:r>
            <a:r>
              <a:rPr lang="en-US" sz="3200" dirty="0" err="1">
                <a:latin typeface="+mn-lt"/>
              </a:rPr>
              <a:t>đích</a:t>
            </a:r>
            <a:r>
              <a:rPr lang="en-US" sz="3200" dirty="0">
                <a:latin typeface="+mn-lt"/>
              </a:rPr>
              <a:t>) </a:t>
            </a:r>
            <a:r>
              <a:rPr lang="en-US" sz="3200" dirty="0" err="1">
                <a:latin typeface="+mn-lt"/>
              </a:rPr>
              <a:t>có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thể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trong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cùng</a:t>
            </a:r>
            <a:r>
              <a:rPr lang="en-US" sz="3200" dirty="0">
                <a:latin typeface="+mn-lt"/>
              </a:rPr>
              <a:t>  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Website</a:t>
            </a:r>
            <a:r>
              <a:rPr lang="en-US" sz="3200" dirty="0">
                <a:latin typeface="+mn-lt"/>
              </a:rPr>
              <a:t>  </a:t>
            </a:r>
            <a:r>
              <a:rPr lang="en-US" sz="3200" dirty="0" err="1">
                <a:latin typeface="+mn-lt"/>
              </a:rPr>
              <a:t>hoặc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trên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một</a:t>
            </a:r>
            <a:r>
              <a:rPr lang="en-US" sz="3200" dirty="0">
                <a:latin typeface="+mn-lt"/>
              </a:rPr>
              <a:t>  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Website 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khác</a:t>
            </a:r>
            <a:r>
              <a:rPr lang="en-US" sz="3200" dirty="0">
                <a:latin typeface="+mn-lt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7505662" y="1676400"/>
            <a:ext cx="2552737" cy="57145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1</a:t>
            </a:r>
          </a:p>
        </p:txBody>
      </p:sp>
      <p:sp>
        <p:nvSpPr>
          <p:cNvPr id="5" name="Rectangle 4"/>
          <p:cNvSpPr/>
          <p:nvPr/>
        </p:nvSpPr>
        <p:spPr>
          <a:xfrm>
            <a:off x="3657664" y="2135656"/>
            <a:ext cx="2438336" cy="53134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2</a:t>
            </a:r>
          </a:p>
        </p:txBody>
      </p:sp>
      <p:sp>
        <p:nvSpPr>
          <p:cNvPr id="6" name="Rectangle 5"/>
          <p:cNvSpPr/>
          <p:nvPr/>
        </p:nvSpPr>
        <p:spPr>
          <a:xfrm>
            <a:off x="10667999" y="2683305"/>
            <a:ext cx="1523999" cy="48309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3</a:t>
            </a:r>
          </a:p>
        </p:txBody>
      </p:sp>
      <p:sp>
        <p:nvSpPr>
          <p:cNvPr id="7" name="Rectangle 6"/>
          <p:cNvSpPr/>
          <p:nvPr/>
        </p:nvSpPr>
        <p:spPr>
          <a:xfrm>
            <a:off x="1295526" y="3143512"/>
            <a:ext cx="1371474" cy="50585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4</a:t>
            </a:r>
          </a:p>
        </p:txBody>
      </p:sp>
      <p:sp>
        <p:nvSpPr>
          <p:cNvPr id="8" name="Rectangle 7"/>
          <p:cNvSpPr/>
          <p:nvPr/>
        </p:nvSpPr>
        <p:spPr>
          <a:xfrm>
            <a:off x="7086600" y="3139456"/>
            <a:ext cx="1676400" cy="44193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5</a:t>
            </a:r>
          </a:p>
        </p:txBody>
      </p:sp>
      <p:sp>
        <p:nvSpPr>
          <p:cNvPr id="9" name="Rectangle 8"/>
          <p:cNvSpPr/>
          <p:nvPr/>
        </p:nvSpPr>
        <p:spPr>
          <a:xfrm>
            <a:off x="10515600" y="3581395"/>
            <a:ext cx="1524000" cy="53131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6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75688" y="4112710"/>
            <a:ext cx="1648906" cy="47398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7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71726" y="4586697"/>
            <a:ext cx="1523874" cy="4805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8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764338" y="5109460"/>
            <a:ext cx="1569662" cy="4531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9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95436" y="6057830"/>
            <a:ext cx="1600164" cy="56325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10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715036" y="6057829"/>
            <a:ext cx="1600164" cy="56325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38802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990664"/>
            <a:ext cx="11430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web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a./ 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  <a:hlinkClick r:id="rId2"/>
              </a:rPr>
              <a:t>http://vi.wikipedia.org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b./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web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c./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web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d./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Google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giới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1" y="0"/>
            <a:ext cx="1953779" cy="10668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761" y="-1"/>
            <a:ext cx="1292981" cy="99060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06D4C62-4A2F-4DB5-8653-1CC9B62C4926}"/>
              </a:ext>
            </a:extLst>
          </p:cNvPr>
          <p:cNvSpPr/>
          <p:nvPr/>
        </p:nvSpPr>
        <p:spPr>
          <a:xfrm>
            <a:off x="1965434" y="50800"/>
            <a:ext cx="1292981" cy="83099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Tiết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5+6:</a:t>
            </a:r>
          </a:p>
        </p:txBody>
      </p:sp>
    </p:spTree>
    <p:extLst>
      <p:ext uri="{BB962C8B-B14F-4D97-AF65-F5344CB8AC3E}">
        <p14:creationId xmlns:p14="http://schemas.microsoft.com/office/powerpoint/2010/main" val="416716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4114800" y="988937"/>
            <a:ext cx="3733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000000"/>
                </a:solidFill>
              </a:rPr>
              <a:t>CÂU HỎI:</a:t>
            </a:r>
            <a:endParaRPr lang="en-US" altLang="en-US" sz="3600" b="1" dirty="0"/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gray">
          <a:xfrm>
            <a:off x="787626" y="3581400"/>
            <a:ext cx="10947174" cy="1384935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t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sz="3200" b="1" dirty="0">
                <a:solidFill>
                  <a:srgbClr val="9900CC"/>
                </a:solidFill>
                <a:cs typeface="Times New Roman" panose="02020603050405020304" pitchFamily="18" charset="0"/>
              </a:rPr>
              <a:t>2. </a:t>
            </a:r>
            <a:r>
              <a:rPr lang="en-US" altLang="en-US" sz="3200" b="1" dirty="0" err="1">
                <a:solidFill>
                  <a:srgbClr val="9900CC"/>
                </a:solidFill>
                <a:cs typeface="Times New Roman" panose="02020603050405020304" pitchFamily="18" charset="0"/>
              </a:rPr>
              <a:t>Trình</a:t>
            </a:r>
            <a:r>
              <a:rPr lang="en-US" altLang="en-US" sz="3200" b="1" dirty="0">
                <a:solidFill>
                  <a:srgbClr val="99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CC"/>
                </a:solidFill>
                <a:cs typeface="Times New Roman" panose="02020603050405020304" pitchFamily="18" charset="0"/>
              </a:rPr>
              <a:t>bày</a:t>
            </a:r>
            <a:r>
              <a:rPr lang="en-US" altLang="en-US" sz="3200" b="1" dirty="0">
                <a:solidFill>
                  <a:srgbClr val="99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CC"/>
                </a:solidFill>
                <a:cs typeface="Times New Roman" panose="02020603050405020304" pitchFamily="18" charset="0"/>
              </a:rPr>
              <a:t>về</a:t>
            </a:r>
            <a:r>
              <a:rPr lang="en-US" altLang="en-US" sz="3200" b="1" dirty="0">
                <a:solidFill>
                  <a:srgbClr val="9900CC"/>
                </a:solidFill>
                <a:cs typeface="Times New Roman" panose="02020603050405020304" pitchFamily="18" charset="0"/>
              </a:rPr>
              <a:t> t</a:t>
            </a:r>
            <a:r>
              <a:rPr lang="nl-NL" altLang="en-US" sz="3200" b="1" dirty="0">
                <a:solidFill>
                  <a:srgbClr val="9900CC"/>
                </a:solidFill>
              </a:rPr>
              <a:t>ruy cập Web: a.Trình duyệt web là gì? b.Các bước để truy cập trang web?</a:t>
            </a:r>
          </a:p>
        </p:txBody>
      </p:sp>
      <p:sp>
        <p:nvSpPr>
          <p:cNvPr id="33" name="AutoShape 8"/>
          <p:cNvSpPr>
            <a:spLocks noChangeArrowheads="1"/>
          </p:cNvSpPr>
          <p:nvPr/>
        </p:nvSpPr>
        <p:spPr bwMode="gray">
          <a:xfrm>
            <a:off x="812688" y="1659934"/>
            <a:ext cx="10922112" cy="1817727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33B74"/>
                  </a:outerShdw>
                </a:effectLst>
              </a14:hiddenEffects>
            </a:ext>
          </a:extLst>
        </p:spPr>
        <p:txBody>
          <a:bodyPr wrap="square" t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sz="2800" b="1" dirty="0">
                <a:solidFill>
                  <a:srgbClr val="FF3300"/>
                </a:solidFill>
                <a:cs typeface="Times New Roman" panose="02020603050405020304" pitchFamily="18" charset="0"/>
              </a:rPr>
              <a:t>1.</a:t>
            </a:r>
            <a:r>
              <a:rPr lang="nl-NL" altLang="en-US" sz="2800" b="1" dirty="0">
                <a:solidFill>
                  <a:srgbClr val="0000FF"/>
                </a:solidFill>
              </a:rPr>
              <a:t>Tổ chức thông tin trên Internet: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Thế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siêu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văn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bản</a:t>
            </a:r>
            <a:r>
              <a:rPr lang="en-US" altLang="en-US" sz="2800" b="1" dirty="0">
                <a:cs typeface="Times New Roman" panose="02020603050405020304" pitchFamily="18" charset="0"/>
              </a:rPr>
              <a:t>?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Ngôn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ngữ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để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tạo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ra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siêu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văn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bản</a:t>
            </a:r>
            <a:r>
              <a:rPr lang="en-US" altLang="en-US" sz="2800" b="1" dirty="0">
                <a:cs typeface="Times New Roman" panose="02020603050405020304" pitchFamily="18" charset="0"/>
              </a:rPr>
              <a:t>?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Trang</a:t>
            </a:r>
            <a:r>
              <a:rPr lang="en-US" altLang="en-US" sz="2800" b="1" dirty="0">
                <a:cs typeface="Times New Roman" panose="02020603050405020304" pitchFamily="18" charset="0"/>
              </a:rPr>
              <a:t> Web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gì</a:t>
            </a:r>
            <a:r>
              <a:rPr lang="en-US" altLang="en-US" sz="2800" b="1" dirty="0">
                <a:cs typeface="Times New Roman" panose="02020603050405020304" pitchFamily="18" charset="0"/>
              </a:rPr>
              <a:t>? </a:t>
            </a:r>
            <a:r>
              <a:rPr lang="fr-FR" altLang="en-US" sz="2800" i="1" dirty="0" err="1"/>
              <a:t>Website</a:t>
            </a:r>
            <a:r>
              <a:rPr lang="fr-FR" altLang="en-US" sz="2800" i="1" dirty="0"/>
              <a:t> là </a:t>
            </a:r>
            <a:r>
              <a:rPr lang="fr-FR" altLang="en-US" sz="2800" i="1" dirty="0" err="1"/>
              <a:t>gì</a:t>
            </a:r>
            <a:r>
              <a:rPr lang="fr-FR" altLang="en-US" sz="2800" i="1" dirty="0"/>
              <a:t> ? </a:t>
            </a:r>
            <a:r>
              <a:rPr lang="fr-FR" altLang="en-US" sz="2800" i="1" dirty="0" err="1"/>
              <a:t>Địa</a:t>
            </a:r>
            <a:r>
              <a:rPr lang="fr-FR" altLang="en-US" sz="2800" i="1" dirty="0"/>
              <a:t> </a:t>
            </a:r>
            <a:r>
              <a:rPr lang="fr-FR" altLang="en-US" sz="2800" i="1" dirty="0" err="1"/>
              <a:t>chỉ</a:t>
            </a:r>
            <a:r>
              <a:rPr lang="fr-FR" altLang="en-US" sz="2800" i="1" dirty="0"/>
              <a:t> </a:t>
            </a:r>
            <a:r>
              <a:rPr lang="fr-FR" altLang="en-US" sz="2800" i="1" dirty="0" err="1"/>
              <a:t>Website</a:t>
            </a:r>
            <a:r>
              <a:rPr lang="fr-FR" altLang="en-US" sz="2800" i="1" dirty="0"/>
              <a:t> là </a:t>
            </a:r>
            <a:r>
              <a:rPr lang="fr-FR" altLang="en-US" sz="2800" i="1" dirty="0" err="1"/>
              <a:t>gì</a:t>
            </a:r>
            <a:r>
              <a:rPr lang="fr-FR" altLang="en-US" sz="2800" i="1" dirty="0"/>
              <a:t>? </a:t>
            </a:r>
            <a:r>
              <a:rPr lang="fr-FR" altLang="en-US" sz="2800" i="1" dirty="0" err="1"/>
              <a:t>Thế</a:t>
            </a:r>
            <a:r>
              <a:rPr lang="fr-FR" altLang="en-US" sz="2800" i="1" dirty="0"/>
              <a:t> </a:t>
            </a:r>
            <a:r>
              <a:rPr lang="fr-FR" altLang="en-US" sz="2800" i="1" dirty="0" err="1"/>
              <a:t>nào</a:t>
            </a:r>
            <a:r>
              <a:rPr lang="fr-FR" altLang="en-US" sz="2800" i="1" dirty="0"/>
              <a:t> là </a:t>
            </a:r>
            <a:r>
              <a:rPr lang="fr-FR" altLang="en-US" sz="2800" i="1" dirty="0" err="1"/>
              <a:t>trang</a:t>
            </a:r>
            <a:r>
              <a:rPr lang="fr-FR" altLang="en-US" sz="2800" i="1" dirty="0"/>
              <a:t> </a:t>
            </a:r>
            <a:r>
              <a:rPr lang="fr-FR" altLang="en-US" sz="2800" i="1" dirty="0" err="1"/>
              <a:t>chủ</a:t>
            </a:r>
            <a:r>
              <a:rPr lang="fr-FR" altLang="en-US" sz="2800" i="1" dirty="0"/>
              <a:t>?</a:t>
            </a:r>
            <a:endParaRPr lang="nl-NL" altLang="en-US" sz="2800" b="1" dirty="0">
              <a:solidFill>
                <a:srgbClr val="0000FF"/>
              </a:solidFill>
            </a:endParaRPr>
          </a:p>
        </p:txBody>
      </p:sp>
      <p:sp>
        <p:nvSpPr>
          <p:cNvPr id="34" name="AutoShape 23"/>
          <p:cNvSpPr>
            <a:spLocks noChangeArrowheads="1"/>
          </p:cNvSpPr>
          <p:nvPr/>
        </p:nvSpPr>
        <p:spPr bwMode="gray">
          <a:xfrm>
            <a:off x="787626" y="5055096"/>
            <a:ext cx="10947174" cy="1384935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t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nl-NL" altLang="en-US" sz="3200" b="1" dirty="0">
                <a:solidFill>
                  <a:srgbClr val="6600FF"/>
                </a:solidFill>
              </a:rPr>
              <a:t>3. Tìm kiếm thông tin trên Internet: a.Trình bày về máy tìm kiếm? b. Cách sử dụng máy tìm kiếm?</a:t>
            </a:r>
            <a:endParaRPr lang="en-US" altLang="en-US" sz="3200" dirty="0">
              <a:solidFill>
                <a:srgbClr val="6600FF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254451" y="4020373"/>
            <a:ext cx="522288" cy="506988"/>
          </a:xfrm>
          <a:prstGeom prst="ellipse">
            <a:avLst/>
          </a:prstGeom>
          <a:solidFill>
            <a:srgbClr val="FF0000">
              <a:alpha val="68000"/>
            </a:srgbClr>
          </a:solidFill>
          <a:effectLst>
            <a:outerShdw blurRad="50800" dist="50800" dir="5400000" algn="ctr" rotWithShape="0">
              <a:srgbClr val="000000">
                <a:alpha val="88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 prst="slope"/>
            <a:extrusionClr>
              <a:srgbClr val="00B0F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/>
          </a:p>
        </p:txBody>
      </p:sp>
      <p:sp>
        <p:nvSpPr>
          <p:cNvPr id="37" name="Oval 36"/>
          <p:cNvSpPr/>
          <p:nvPr/>
        </p:nvSpPr>
        <p:spPr>
          <a:xfrm>
            <a:off x="265339" y="5430595"/>
            <a:ext cx="522288" cy="506988"/>
          </a:xfrm>
          <a:prstGeom prst="ellipse">
            <a:avLst/>
          </a:prstGeom>
          <a:solidFill>
            <a:srgbClr val="FF0000">
              <a:alpha val="68000"/>
            </a:srgbClr>
          </a:solidFill>
          <a:effectLst>
            <a:outerShdw blurRad="50800" dist="50800" dir="5400000" algn="ctr" rotWithShape="0">
              <a:srgbClr val="000000">
                <a:alpha val="88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 prst="slope"/>
            <a:extrusionClr>
              <a:srgbClr val="00B0F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/>
          </a:p>
        </p:txBody>
      </p:sp>
      <p:sp>
        <p:nvSpPr>
          <p:cNvPr id="35" name="Oval 34"/>
          <p:cNvSpPr/>
          <p:nvPr/>
        </p:nvSpPr>
        <p:spPr>
          <a:xfrm>
            <a:off x="254451" y="2235756"/>
            <a:ext cx="522288" cy="506988"/>
          </a:xfrm>
          <a:prstGeom prst="ellipse">
            <a:avLst/>
          </a:prstGeom>
          <a:solidFill>
            <a:srgbClr val="FF0000">
              <a:alpha val="68000"/>
            </a:srgbClr>
          </a:solidFill>
          <a:effectLst>
            <a:outerShdw blurRad="50800" dist="50800" dir="5400000" algn="ctr" rotWithShape="0">
              <a:srgbClr val="000000">
                <a:alpha val="88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 prst="slope"/>
            <a:extrusionClr>
              <a:srgbClr val="00B0F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1" y="0"/>
            <a:ext cx="1953779" cy="10668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761" y="-1"/>
            <a:ext cx="1292981" cy="99060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326A55D-19FA-420E-AD53-2A78FF96C079}"/>
              </a:ext>
            </a:extLst>
          </p:cNvPr>
          <p:cNvSpPr/>
          <p:nvPr/>
        </p:nvSpPr>
        <p:spPr>
          <a:xfrm>
            <a:off x="1965434" y="50800"/>
            <a:ext cx="1292981" cy="83099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Tiết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5+6:</a:t>
            </a:r>
          </a:p>
        </p:txBody>
      </p:sp>
    </p:spTree>
    <p:extLst>
      <p:ext uri="{BB962C8B-B14F-4D97-AF65-F5344CB8AC3E}">
        <p14:creationId xmlns:p14="http://schemas.microsoft.com/office/powerpoint/2010/main" val="188821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1" name="WordArt 7"/>
          <p:cNvSpPr>
            <a:spLocks noChangeArrowheads="1" noChangeShapeType="1"/>
          </p:cNvSpPr>
          <p:nvPr/>
        </p:nvSpPr>
        <p:spPr bwMode="auto">
          <a:xfrm>
            <a:off x="2286000" y="609600"/>
            <a:ext cx="7620000" cy="32766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  <a:scene3d>
              <a:camera prst="legacyObliqueTopRight">
                <a:rot lat="20999996" lon="20999996" rev="0"/>
              </a:camera>
              <a:lightRig rig="legacyNormal3" dir="r"/>
            </a:scene3d>
            <a:sp3d extrusionH="430200" prstMaterial="legacyMatte">
              <a:extrusionClr>
                <a:srgbClr val="FF0000"/>
              </a:extrusionClr>
              <a:contourClr>
                <a:srgbClr val="FFFFCC"/>
              </a:contourClr>
            </a:sp3d>
          </a:bodyPr>
          <a:lstStyle/>
          <a:p>
            <a:pPr algn="ctr"/>
            <a:endParaRPr lang="pt-BR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TỐT</a:t>
            </a:r>
            <a:endParaRPr lang="en-US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232" name="Oval 8" descr="150409-163729"/>
          <p:cNvSpPr>
            <a:spLocks noChangeArrowheads="1"/>
          </p:cNvSpPr>
          <p:nvPr/>
        </p:nvSpPr>
        <p:spPr bwMode="auto">
          <a:xfrm>
            <a:off x="4648200" y="2819400"/>
            <a:ext cx="3048000" cy="2895600"/>
          </a:xfrm>
          <a:prstGeom prst="ellipse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82948" name="Picture 4" descr="SO00828_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6388" y="4419600"/>
            <a:ext cx="1852612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49" name="Picture 5" descr="SO00828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1" y="5335588"/>
            <a:ext cx="1089025" cy="152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0" name="Picture 6" descr="SO00828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1" y="5715000"/>
            <a:ext cx="817563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1" name="Picture 7" descr="SO00828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4114800"/>
            <a:ext cx="174307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2" name="Picture 8" descr="SO00828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5029201"/>
            <a:ext cx="1306513" cy="182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3" name="Picture 9" descr="SO00828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939" y="5562601"/>
            <a:ext cx="923925" cy="129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1" y="76201"/>
            <a:ext cx="1953779" cy="990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761" y="-1"/>
            <a:ext cx="1292981" cy="99060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3972A20-6B2E-48C5-8FD9-BDAE3F7B4F5E}"/>
              </a:ext>
            </a:extLst>
          </p:cNvPr>
          <p:cNvSpPr/>
          <p:nvPr/>
        </p:nvSpPr>
        <p:spPr>
          <a:xfrm>
            <a:off x="1971040" y="271159"/>
            <a:ext cx="1292981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Bài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3:</a:t>
            </a:r>
          </a:p>
        </p:txBody>
      </p:sp>
    </p:spTree>
    <p:extLst>
      <p:ext uri="{BB962C8B-B14F-4D97-AF65-F5344CB8AC3E}">
        <p14:creationId xmlns:p14="http://schemas.microsoft.com/office/powerpoint/2010/main" val="113104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1"/>
          <p:cNvSpPr>
            <a:spLocks noChangeArrowheads="1"/>
          </p:cNvSpPr>
          <p:nvPr/>
        </p:nvSpPr>
        <p:spPr bwMode="auto">
          <a:xfrm>
            <a:off x="800100" y="1066800"/>
            <a:ext cx="105156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 eaLnBrk="1" hangingPunct="1">
              <a:defRPr/>
            </a:pP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siêu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 eaLnBrk="1" hangingPunct="1">
              <a:defRPr/>
            </a:pP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siêu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 eaLnBrk="1" hangingPunct="1">
              <a:defRPr/>
            </a:pP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Web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3276600"/>
            <a:ext cx="11201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defRPr/>
            </a:pP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Siêu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, video …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siêu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siêu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khác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Siêu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HTML.</a:t>
            </a:r>
          </a:p>
          <a:p>
            <a:pPr algn="just" eaLnBrk="1" hangingPunct="1">
              <a:defRPr/>
            </a:pPr>
            <a:r>
              <a:rPr lang="fr-FR" altLang="en-US" sz="32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r-FR" altLang="en-US" sz="32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fr-FR" altLang="en-US" sz="3200" dirty="0">
                <a:latin typeface="Times New Roman" pitchFamily="18" charset="0"/>
                <a:cs typeface="Times New Roman" pitchFamily="18" charset="0"/>
              </a:rPr>
              <a:t> web là </a:t>
            </a:r>
            <a:r>
              <a:rPr lang="fr-FR" alt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fr-FR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latin typeface="Times New Roman" pitchFamily="18" charset="0"/>
                <a:cs typeface="Times New Roman" pitchFamily="18" charset="0"/>
              </a:rPr>
              <a:t>siêu</a:t>
            </a:r>
            <a:r>
              <a:rPr lang="fr-FR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fr-FR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fr-FR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fr-FR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latin typeface="Times New Roman" pitchFamily="18" charset="0"/>
                <a:cs typeface="Times New Roman" pitchFamily="18" charset="0"/>
              </a:rPr>
              <a:t>gán</a:t>
            </a:r>
            <a:r>
              <a:rPr lang="fr-FR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fr-FR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fr-FR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fr-FR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fr-FR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fr-FR" altLang="en-US" sz="3200" dirty="0">
                <a:latin typeface="Times New Roman" pitchFamily="18" charset="0"/>
                <a:cs typeface="Times New Roman" pitchFamily="18" charset="0"/>
              </a:rPr>
              <a:t> Internet.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1" y="0"/>
            <a:ext cx="1953779" cy="10668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761" y="-1"/>
            <a:ext cx="1292981" cy="99060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F0DD00A-DDE5-45F9-A364-7F37597433B6}"/>
              </a:ext>
            </a:extLst>
          </p:cNvPr>
          <p:cNvSpPr/>
          <p:nvPr/>
        </p:nvSpPr>
        <p:spPr>
          <a:xfrm>
            <a:off x="1965434" y="50800"/>
            <a:ext cx="1292981" cy="83099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Tiết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5+6:</a:t>
            </a:r>
          </a:p>
        </p:txBody>
      </p:sp>
    </p:spTree>
    <p:extLst>
      <p:ext uri="{BB962C8B-B14F-4D97-AF65-F5344CB8AC3E}">
        <p14:creationId xmlns:p14="http://schemas.microsoft.com/office/powerpoint/2010/main" val="344275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AutoShape 3"/>
          <p:cNvSpPr>
            <a:spLocks noChangeArrowheads="1"/>
          </p:cNvSpPr>
          <p:nvPr/>
        </p:nvSpPr>
        <p:spPr bwMode="auto">
          <a:xfrm>
            <a:off x="2286000" y="990600"/>
            <a:ext cx="7315200" cy="2389406"/>
          </a:xfrm>
          <a:prstGeom prst="cloudCallout">
            <a:avLst>
              <a:gd name="adj1" fmla="val 49078"/>
              <a:gd name="adj2" fmla="val 4769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en-US" sz="3200" i="1" dirty="0" err="1"/>
              <a:t>Website</a:t>
            </a:r>
            <a:r>
              <a:rPr lang="fr-FR" altLang="en-US" sz="3200" i="1" dirty="0"/>
              <a:t> là </a:t>
            </a:r>
            <a:r>
              <a:rPr lang="fr-FR" altLang="en-US" sz="3200" i="1" dirty="0" err="1"/>
              <a:t>gì</a:t>
            </a:r>
            <a:r>
              <a:rPr lang="fr-FR" altLang="en-US" sz="3200" i="1" dirty="0"/>
              <a:t> ?</a:t>
            </a:r>
          </a:p>
          <a:p>
            <a:pPr eaLnBrk="1" hangingPunct="1"/>
            <a:r>
              <a:rPr lang="fr-FR" altLang="en-US" sz="3200" i="1" dirty="0" err="1"/>
              <a:t>Địa</a:t>
            </a:r>
            <a:r>
              <a:rPr lang="fr-FR" altLang="en-US" sz="3200" i="1" dirty="0"/>
              <a:t> </a:t>
            </a:r>
            <a:r>
              <a:rPr lang="fr-FR" altLang="en-US" sz="3200" i="1" dirty="0" err="1"/>
              <a:t>chỉ</a:t>
            </a:r>
            <a:r>
              <a:rPr lang="fr-FR" altLang="en-US" sz="3200" i="1" dirty="0"/>
              <a:t> </a:t>
            </a:r>
            <a:r>
              <a:rPr lang="fr-FR" altLang="en-US" sz="3200" i="1" dirty="0" err="1"/>
              <a:t>Website</a:t>
            </a:r>
            <a:r>
              <a:rPr lang="fr-FR" altLang="en-US" sz="3200" i="1" dirty="0"/>
              <a:t> là </a:t>
            </a:r>
            <a:r>
              <a:rPr lang="fr-FR" altLang="en-US" sz="3200" i="1" dirty="0" err="1"/>
              <a:t>gì</a:t>
            </a:r>
            <a:r>
              <a:rPr lang="fr-FR" altLang="en-US" sz="3200" i="1" dirty="0"/>
              <a:t>?</a:t>
            </a:r>
          </a:p>
          <a:p>
            <a:pPr eaLnBrk="1" hangingPunct="1"/>
            <a:r>
              <a:rPr lang="fr-FR" altLang="en-US" sz="3200" i="1" dirty="0" err="1"/>
              <a:t>Thế</a:t>
            </a:r>
            <a:r>
              <a:rPr lang="fr-FR" altLang="en-US" sz="3200" i="1" dirty="0"/>
              <a:t> </a:t>
            </a:r>
            <a:r>
              <a:rPr lang="fr-FR" altLang="en-US" sz="3200" i="1" dirty="0" err="1"/>
              <a:t>nào</a:t>
            </a:r>
            <a:r>
              <a:rPr lang="fr-FR" altLang="en-US" sz="3200" i="1" dirty="0"/>
              <a:t> là </a:t>
            </a:r>
            <a:r>
              <a:rPr lang="fr-FR" altLang="en-US" sz="3200" i="1" dirty="0" err="1"/>
              <a:t>trang</a:t>
            </a:r>
            <a:r>
              <a:rPr lang="fr-FR" altLang="en-US" sz="3200" i="1" dirty="0"/>
              <a:t> </a:t>
            </a:r>
            <a:r>
              <a:rPr lang="fr-FR" altLang="en-US" sz="3200" i="1" dirty="0" err="1"/>
              <a:t>chủ</a:t>
            </a:r>
            <a:r>
              <a:rPr lang="fr-FR" altLang="en-US" sz="3200" i="1" dirty="0"/>
              <a:t>?</a:t>
            </a:r>
            <a:endParaRPr lang="en-US" altLang="en-US" sz="32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3581400"/>
            <a:ext cx="11125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/>
            <a:r>
              <a:rPr lang="fr-FR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-</a:t>
            </a:r>
            <a:r>
              <a:rPr lang="fr-FR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Website</a:t>
            </a:r>
            <a:r>
              <a:rPr lang="fr-FR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: là </a:t>
            </a:r>
            <a:r>
              <a:rPr lang="fr-FR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một</a:t>
            </a:r>
            <a:r>
              <a:rPr lang="fr-FR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fr-FR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hoặc</a:t>
            </a:r>
            <a:r>
              <a:rPr lang="fr-FR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fr-FR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nhiều</a:t>
            </a:r>
            <a:r>
              <a:rPr lang="fr-FR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fr-FR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trang</a:t>
            </a:r>
            <a:r>
              <a:rPr lang="fr-FR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web </a:t>
            </a:r>
            <a:r>
              <a:rPr lang="fr-FR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liên</a:t>
            </a:r>
            <a:r>
              <a:rPr lang="fr-FR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fr-FR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quan</a:t>
            </a:r>
            <a:r>
              <a:rPr lang="fr-FR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fr-FR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được</a:t>
            </a:r>
            <a:r>
              <a:rPr lang="fr-FR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fr-FR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tổ</a:t>
            </a:r>
            <a:r>
              <a:rPr lang="fr-FR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fr-FR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chức</a:t>
            </a:r>
            <a:r>
              <a:rPr lang="fr-FR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fr-FR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dưới</a:t>
            </a:r>
            <a:r>
              <a:rPr lang="fr-FR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fr-FR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một</a:t>
            </a:r>
            <a:r>
              <a:rPr lang="fr-FR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fr-FR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địa</a:t>
            </a:r>
            <a:r>
              <a:rPr lang="fr-FR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fr-FR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chỉ</a:t>
            </a:r>
            <a:r>
              <a:rPr lang="fr-FR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fr-FR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truy</a:t>
            </a:r>
            <a:r>
              <a:rPr lang="fr-FR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fr-FR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cập</a:t>
            </a:r>
            <a:r>
              <a:rPr lang="fr-FR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fr-FR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chung</a:t>
            </a:r>
            <a:r>
              <a:rPr lang="fr-FR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. </a:t>
            </a:r>
          </a:p>
          <a:p>
            <a:pPr algn="just" eaLnBrk="1" hangingPunct="1"/>
            <a:r>
              <a:rPr lang="fr-FR" altLang="en-US" sz="3200" dirty="0">
                <a:solidFill>
                  <a:srgbClr val="0000FF"/>
                </a:solidFill>
                <a:latin typeface="+mn-lt"/>
              </a:rPr>
              <a:t>-</a:t>
            </a:r>
            <a:r>
              <a:rPr lang="fr-FR" altLang="en-US" sz="3200" dirty="0" err="1">
                <a:solidFill>
                  <a:srgbClr val="0000FF"/>
                </a:solidFill>
                <a:latin typeface="+mn-lt"/>
              </a:rPr>
              <a:t>Địa</a:t>
            </a:r>
            <a:r>
              <a:rPr lang="fr-FR" alt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fr-FR" altLang="en-US" sz="3200" dirty="0" err="1">
                <a:solidFill>
                  <a:srgbClr val="0000FF"/>
                </a:solidFill>
                <a:latin typeface="+mn-lt"/>
              </a:rPr>
              <a:t>chỉ</a:t>
            </a:r>
            <a:r>
              <a:rPr lang="fr-FR" alt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fr-FR" altLang="en-US" sz="3200" dirty="0" err="1">
                <a:solidFill>
                  <a:srgbClr val="0000FF"/>
                </a:solidFill>
                <a:latin typeface="+mn-lt"/>
              </a:rPr>
              <a:t>truy</a:t>
            </a:r>
            <a:r>
              <a:rPr lang="fr-FR" alt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fr-FR" altLang="en-US" sz="3200" dirty="0" err="1">
                <a:solidFill>
                  <a:srgbClr val="0000FF"/>
                </a:solidFill>
                <a:latin typeface="+mn-lt"/>
              </a:rPr>
              <a:t>cập</a:t>
            </a:r>
            <a:r>
              <a:rPr lang="fr-FR" alt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fr-FR" altLang="en-US" sz="3200" dirty="0" err="1">
                <a:solidFill>
                  <a:srgbClr val="0000FF"/>
                </a:solidFill>
                <a:latin typeface="+mn-lt"/>
              </a:rPr>
              <a:t>chung</a:t>
            </a:r>
            <a:r>
              <a:rPr lang="fr-FR" alt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fr-FR" altLang="en-US" sz="3200" dirty="0" err="1">
                <a:solidFill>
                  <a:srgbClr val="0000FF"/>
                </a:solidFill>
                <a:latin typeface="+mn-lt"/>
              </a:rPr>
              <a:t>được</a:t>
            </a:r>
            <a:r>
              <a:rPr lang="fr-FR" alt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fr-FR" altLang="en-US" sz="3200" dirty="0" err="1">
                <a:solidFill>
                  <a:srgbClr val="0000FF"/>
                </a:solidFill>
                <a:latin typeface="+mn-lt"/>
              </a:rPr>
              <a:t>gọi</a:t>
            </a:r>
            <a:r>
              <a:rPr lang="fr-FR" altLang="en-US" sz="3200" dirty="0">
                <a:solidFill>
                  <a:srgbClr val="0000FF"/>
                </a:solidFill>
                <a:latin typeface="+mn-lt"/>
              </a:rPr>
              <a:t> là </a:t>
            </a:r>
            <a:r>
              <a:rPr lang="fr-FR" altLang="en-US" sz="3200" dirty="0" err="1">
                <a:solidFill>
                  <a:srgbClr val="0000FF"/>
                </a:solidFill>
                <a:latin typeface="+mn-lt"/>
              </a:rPr>
              <a:t>địa</a:t>
            </a:r>
            <a:r>
              <a:rPr lang="fr-FR" alt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fr-FR" altLang="en-US" sz="3200" dirty="0" err="1">
                <a:solidFill>
                  <a:srgbClr val="0000FF"/>
                </a:solidFill>
                <a:latin typeface="+mn-lt"/>
              </a:rPr>
              <a:t>chỉ</a:t>
            </a:r>
            <a:r>
              <a:rPr lang="fr-FR" alt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fr-FR" altLang="en-US" sz="3200" dirty="0" err="1">
                <a:solidFill>
                  <a:srgbClr val="0000FF"/>
                </a:solidFill>
                <a:latin typeface="+mn-lt"/>
              </a:rPr>
              <a:t>của</a:t>
            </a:r>
            <a:r>
              <a:rPr lang="fr-FR" alt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fr-FR" altLang="en-US" sz="3200" dirty="0" err="1">
                <a:solidFill>
                  <a:srgbClr val="0000FF"/>
                </a:solidFill>
                <a:latin typeface="+mn-lt"/>
              </a:rPr>
              <a:t>website</a:t>
            </a:r>
            <a:r>
              <a:rPr lang="fr-FR" altLang="en-US" sz="3200" dirty="0">
                <a:solidFill>
                  <a:srgbClr val="0000FF"/>
                </a:solidFill>
                <a:latin typeface="+mn-lt"/>
              </a:rPr>
              <a:t>.</a:t>
            </a:r>
            <a:endParaRPr lang="en-US" altLang="en-US" sz="3200" dirty="0">
              <a:solidFill>
                <a:srgbClr val="0000FF"/>
              </a:solidFill>
              <a:latin typeface="+mn-lt"/>
            </a:endParaRPr>
          </a:p>
          <a:p>
            <a:pPr algn="just" eaLnBrk="1" hangingPunct="1"/>
            <a:r>
              <a:rPr lang="en-US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-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Khi</a:t>
            </a:r>
            <a:r>
              <a:rPr lang="en-US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truy</a:t>
            </a:r>
            <a:r>
              <a:rPr lang="en-US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cập</a:t>
            </a:r>
            <a:r>
              <a:rPr lang="en-US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đến</a:t>
            </a:r>
            <a:r>
              <a:rPr lang="en-US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một</a:t>
            </a:r>
            <a:r>
              <a:rPr lang="en-US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website,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trang</a:t>
            </a:r>
            <a:r>
              <a:rPr lang="en-US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đầu</a:t>
            </a:r>
            <a:r>
              <a:rPr lang="en-US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tiên</a:t>
            </a:r>
            <a:r>
              <a:rPr lang="en-US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được</a:t>
            </a:r>
            <a:r>
              <a:rPr lang="en-US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gọi</a:t>
            </a:r>
            <a:r>
              <a:rPr lang="en-US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là</a:t>
            </a:r>
            <a:r>
              <a:rPr lang="en-US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trang</a:t>
            </a:r>
            <a:r>
              <a:rPr lang="en-US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chủ</a:t>
            </a:r>
            <a:r>
              <a:rPr lang="en-US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1" y="-1"/>
            <a:ext cx="1953779" cy="10668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761" y="-1"/>
            <a:ext cx="1292981" cy="99060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1EB1D05-134B-420B-AC92-6179AB0F0B25}"/>
              </a:ext>
            </a:extLst>
          </p:cNvPr>
          <p:cNvSpPr/>
          <p:nvPr/>
        </p:nvSpPr>
        <p:spPr>
          <a:xfrm>
            <a:off x="1965434" y="50800"/>
            <a:ext cx="1292981" cy="83099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Tiết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5+6:</a:t>
            </a:r>
          </a:p>
        </p:txBody>
      </p:sp>
    </p:spTree>
    <p:extLst>
      <p:ext uri="{BB962C8B-B14F-4D97-AF65-F5344CB8AC3E}">
        <p14:creationId xmlns:p14="http://schemas.microsoft.com/office/powerpoint/2010/main" val="275161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381000" y="2079040"/>
            <a:ext cx="11430000" cy="2553891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08509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indent="5191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defRPr/>
            </a:pPr>
            <a:r>
              <a:rPr lang="vi-VN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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Siêu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video …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siêu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siêu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endParaRPr lang="en-US" alt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211" name="Content Placeholder 2"/>
          <p:cNvSpPr>
            <a:spLocks/>
          </p:cNvSpPr>
          <p:nvPr/>
        </p:nvSpPr>
        <p:spPr bwMode="auto">
          <a:xfrm>
            <a:off x="457199" y="990600"/>
            <a:ext cx="6705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alt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Internet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4212" name="Rectangle 1"/>
          <p:cNvSpPr>
            <a:spLocks noChangeArrowheads="1"/>
          </p:cNvSpPr>
          <p:nvPr/>
        </p:nvSpPr>
        <p:spPr bwMode="auto">
          <a:xfrm>
            <a:off x="609600" y="1490664"/>
            <a:ext cx="66341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altLang="en-US" sz="32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Siêu</a:t>
            </a:r>
            <a:r>
              <a:rPr lang="en-US" altLang="en-US" sz="32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en-US" sz="32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altLang="en-US" sz="32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32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web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ounded Rectangle 5"/>
          <p:cNvSpPr>
            <a:spLocks noChangeArrowheads="1"/>
          </p:cNvSpPr>
          <p:nvPr/>
        </p:nvSpPr>
        <p:spPr bwMode="auto">
          <a:xfrm>
            <a:off x="390524" y="4708546"/>
            <a:ext cx="11420476" cy="1191816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08509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82880" rIns="182880" anchor="t" anchorCtr="0">
            <a:spAutoFit/>
          </a:bodyPr>
          <a:lstStyle>
            <a:lvl1pPr indent="6270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vi-VN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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Siêu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HTML (Hyper Text Markup language –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siêu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47113" name="AutoShape 9"/>
          <p:cNvSpPr>
            <a:spLocks noChangeArrowheads="1"/>
          </p:cNvSpPr>
          <p:nvPr/>
        </p:nvSpPr>
        <p:spPr bwMode="auto">
          <a:xfrm>
            <a:off x="6763658" y="1135102"/>
            <a:ext cx="5181600" cy="2389188"/>
          </a:xfrm>
          <a:prstGeom prst="cloudCallout">
            <a:avLst>
              <a:gd name="adj1" fmla="val 26963"/>
              <a:gd name="adj2" fmla="val 5912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en-US" altLang="en-US" sz="3200" i="1" dirty="0" err="1">
                <a:latin typeface="Times New Roman" pitchFamily="18" charset="0"/>
                <a:cs typeface="Times New Roman" pitchFamily="18" charset="0"/>
              </a:rPr>
              <a:t>Siêu</a:t>
            </a:r>
            <a:r>
              <a:rPr lang="en-US" alt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i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i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alt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i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i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i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i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i="1" dirty="0" err="1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alt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i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alt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i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3200" i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1" y="0"/>
            <a:ext cx="1953779" cy="10668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1778261-A47B-47FD-9B91-B6E2B5C1F6FC}"/>
              </a:ext>
            </a:extLst>
          </p:cNvPr>
          <p:cNvSpPr/>
          <p:nvPr/>
        </p:nvSpPr>
        <p:spPr>
          <a:xfrm>
            <a:off x="1965434" y="50800"/>
            <a:ext cx="1292981" cy="83099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Tiết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5+6: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7113" grpId="0" animBg="1"/>
      <p:bldP spid="4711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15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Rectangle 8"/>
          <p:cNvSpPr>
            <a:spLocks noChangeArrowheads="1"/>
          </p:cNvSpPr>
          <p:nvPr/>
        </p:nvSpPr>
        <p:spPr bwMode="auto">
          <a:xfrm>
            <a:off x="2171700" y="5562600"/>
            <a:ext cx="7848600" cy="1066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3200" dirty="0">
                <a:solidFill>
                  <a:srgbClr val="9900CC"/>
                </a:solidFill>
              </a:rPr>
              <a:t>Trang web có địa chỉ vnschool.net/vuihoche2009/index.htm</a:t>
            </a:r>
            <a:endParaRPr lang="fr-FR" altLang="en-US" sz="3200" b="1" dirty="0">
              <a:solidFill>
                <a:srgbClr val="9900CC"/>
              </a:solidFill>
            </a:endParaRPr>
          </a:p>
        </p:txBody>
      </p:sp>
      <p:sp>
        <p:nvSpPr>
          <p:cNvPr id="9224" name="Oval 8"/>
          <p:cNvSpPr>
            <a:spLocks noChangeArrowheads="1"/>
          </p:cNvSpPr>
          <p:nvPr/>
        </p:nvSpPr>
        <p:spPr bwMode="auto">
          <a:xfrm>
            <a:off x="2362200" y="381000"/>
            <a:ext cx="4495800" cy="533400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animBg="1"/>
      <p:bldP spid="92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209800" y="0"/>
            <a:ext cx="1066800" cy="457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46A1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578"/>
            <a:ext cx="12192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472164"/>
      </p:ext>
    </p:extLst>
  </p:cSld>
  <p:clrMapOvr>
    <a:masterClrMapping/>
  </p:clrMapOvr>
  <p:transition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"/>
          <p:cNvSpPr>
            <a:spLocks noChangeArrowheads="1"/>
          </p:cNvSpPr>
          <p:nvPr/>
        </p:nvSpPr>
        <p:spPr bwMode="auto">
          <a:xfrm>
            <a:off x="609600" y="1459602"/>
            <a:ext cx="6248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altLang="en-US" sz="28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Siêu</a:t>
            </a:r>
            <a:r>
              <a:rPr lang="en-US" altLang="en-US" sz="28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en-US" sz="28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altLang="en-US" sz="28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28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web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152400" y="2499359"/>
            <a:ext cx="12025342" cy="1532334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08509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indent="5191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defRPr/>
            </a:pPr>
            <a:r>
              <a:rPr lang="vi-VN" alt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</a:t>
            </a:r>
            <a:r>
              <a:rPr lang="fr-FR" altLang="en-US" sz="280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fr-FR" altLang="en-US" sz="28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web là </a:t>
            </a:r>
            <a:r>
              <a:rPr lang="fr-FR" altLang="en-US" sz="280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fr-FR" altLang="en-US" sz="28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280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siêu</a:t>
            </a:r>
            <a:r>
              <a:rPr lang="fr-FR" altLang="en-US" sz="28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280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fr-FR" altLang="en-US" sz="28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280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fr-FR" altLang="en-US" sz="28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280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fr-FR" altLang="en-US" sz="28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280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gán</a:t>
            </a:r>
            <a:r>
              <a:rPr lang="fr-FR" altLang="en-US" sz="28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280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fr-FR" altLang="en-US" sz="28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280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fr-FR" altLang="en-US" sz="28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280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fr-FR" altLang="en-US" sz="28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280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fr-FR" altLang="en-US" sz="28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280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fr-FR" altLang="en-US" sz="28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Internet.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vi-VN" alt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</a:t>
            </a:r>
            <a:r>
              <a:rPr lang="fr-FR" altLang="en-US" sz="280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fr-FR" altLang="en-US" sz="28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280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fr-FR" altLang="en-US" sz="28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280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fr-FR" altLang="en-US" sz="28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280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fr-FR" altLang="en-US" sz="28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280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fr-FR" altLang="en-US" sz="28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280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fr-FR" altLang="en-US" sz="28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280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fr-FR" altLang="en-US" sz="28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là </a:t>
            </a:r>
            <a:r>
              <a:rPr lang="fr-FR" altLang="en-US" sz="280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fr-FR" altLang="en-US" sz="28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280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fr-FR" altLang="en-US" sz="28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280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fr-FR" altLang="en-US" sz="28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web.</a:t>
            </a:r>
            <a:endParaRPr lang="en-US" altLang="en-US" sz="2800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260" name="Content Placeholder 2"/>
          <p:cNvSpPr>
            <a:spLocks/>
          </p:cNvSpPr>
          <p:nvPr/>
        </p:nvSpPr>
        <p:spPr bwMode="auto">
          <a:xfrm>
            <a:off x="381000" y="928255"/>
            <a:ext cx="7239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Internet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0249" name="AutoShape 9"/>
          <p:cNvSpPr>
            <a:spLocks noChangeArrowheads="1"/>
          </p:cNvSpPr>
          <p:nvPr/>
        </p:nvSpPr>
        <p:spPr bwMode="auto">
          <a:xfrm>
            <a:off x="6883400" y="1188945"/>
            <a:ext cx="5029200" cy="1452384"/>
          </a:xfrm>
          <a:prstGeom prst="cloudCallout">
            <a:avLst>
              <a:gd name="adj1" fmla="val -16245"/>
              <a:gd name="adj2" fmla="val 7570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fr-FR" altLang="en-US" sz="2800" i="1">
                <a:latin typeface="Times New Roman" pitchFamily="18" charset="0"/>
                <a:cs typeface="Times New Roman" pitchFamily="18" charset="0"/>
              </a:rPr>
              <a:t>Thế nào là một trang web ?</a:t>
            </a:r>
            <a:endParaRPr lang="en-US" altLang="en-US" sz="28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381000" y="5034796"/>
            <a:ext cx="11430000" cy="1055608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08509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indent="5191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vi-VN" alt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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alt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28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internet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web.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web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1" y="-1"/>
            <a:ext cx="1953779" cy="10668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761" y="-1"/>
            <a:ext cx="1292981" cy="99060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900D0E7-048D-437D-9D0C-4C16C00D9ED4}"/>
              </a:ext>
            </a:extLst>
          </p:cNvPr>
          <p:cNvSpPr/>
          <p:nvPr/>
        </p:nvSpPr>
        <p:spPr>
          <a:xfrm>
            <a:off x="1965434" y="50800"/>
            <a:ext cx="1292981" cy="83099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Tiết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5+6: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249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05&quot;/&gt;&lt;/object&gt;&lt;object type=&quot;3&quot; unique_id=&quot;10005&quot;&gt;&lt;property id=&quot;20148&quot; value=&quot;5&quot;/&gt;&lt;property id=&quot;20300&quot; value=&quot;Slide 2&quot;/&gt;&lt;property id=&quot;20307&quot; value=&quot;292&quot;/&gt;&lt;/object&gt;&lt;object type=&quot;3&quot; unique_id=&quot;10006&quot;&gt;&lt;property id=&quot;20148&quot; value=&quot;5&quot;/&gt;&lt;property id=&quot;20300&quot; value=&quot;Slide 3&quot;/&gt;&lt;property id=&quot;20307&quot; value=&quot;293&quot;/&gt;&lt;/object&gt;&lt;object type=&quot;3&quot; unique_id=&quot;10007&quot;&gt;&lt;property id=&quot;20148&quot; value=&quot;5&quot;/&gt;&lt;property id=&quot;20300&quot; value=&quot;Slide 4&quot;/&gt;&lt;property id=&quot;20307&quot; value=&quot;294&quot;/&gt;&lt;/object&gt;&lt;object type=&quot;3&quot; unique_id=&quot;10008&quot;&gt;&lt;property id=&quot;20148&quot; value=&quot;5&quot;/&gt;&lt;property id=&quot;20300&quot; value=&quot;Slide 5&quot;/&gt;&lt;property id=&quot;20307&quot; value=&quot;257&quot;/&gt;&lt;/object&gt;&lt;object type=&quot;3&quot; unique_id=&quot;10009&quot;&gt;&lt;property id=&quot;20148&quot; value=&quot;5&quot;/&gt;&lt;property id=&quot;20300&quot; value=&quot;Slide 6&quot;/&gt;&lt;property id=&quot;20307&quot; value=&quot;259&quot;/&gt;&lt;/object&gt;&lt;object type=&quot;3&quot; unique_id=&quot;10010&quot;&gt;&lt;property id=&quot;20148&quot; value=&quot;5&quot;/&gt;&lt;property id=&quot;20300&quot; value=&quot;Slide 7&quot;/&gt;&lt;property id=&quot;20307&quot; value=&quot;296&quot;/&gt;&lt;/object&gt;&lt;object type=&quot;3&quot; unique_id=&quot;10011&quot;&gt;&lt;property id=&quot;20148&quot; value=&quot;5&quot;/&gt;&lt;property id=&quot;20300&quot; value=&quot;Slide 8&quot;/&gt;&lt;property id=&quot;20307&quot; value=&quot;295&quot;/&gt;&lt;/object&gt;&lt;object type=&quot;3&quot; unique_id=&quot;10012&quot;&gt;&lt;property id=&quot;20148&quot; value=&quot;5&quot;/&gt;&lt;property id=&quot;20300&quot; value=&quot;Slide 9&quot;/&gt;&lt;property id=&quot;20307&quot; value=&quot;272&quot;/&gt;&lt;/object&gt;&lt;object type=&quot;3&quot; unique_id=&quot;10013&quot;&gt;&lt;property id=&quot;20148&quot; value=&quot;5&quot;/&gt;&lt;property id=&quot;20300&quot; value=&quot;Slide 10&quot;/&gt;&lt;property id=&quot;20307&quot; value=&quot;274&quot;/&gt;&lt;/object&gt;&lt;object type=&quot;3&quot; unique_id=&quot;10014&quot;&gt;&lt;property id=&quot;20148&quot; value=&quot;5&quot;/&gt;&lt;property id=&quot;20300&quot; value=&quot;Slide 11&quot;/&gt;&lt;property id=&quot;20307&quot; value=&quot;297&quot;/&gt;&lt;/object&gt;&lt;object type=&quot;3&quot; unique_id=&quot;10015&quot;&gt;&lt;property id=&quot;20148&quot; value=&quot;5&quot;/&gt;&lt;property id=&quot;20300&quot; value=&quot;Slide 12&quot;/&gt;&lt;property id=&quot;20307&quot; value=&quot;275&quot;/&gt;&lt;/object&gt;&lt;object type=&quot;3&quot; unique_id=&quot;10016&quot;&gt;&lt;property id=&quot;20148&quot; value=&quot;5&quot;/&gt;&lt;property id=&quot;20300&quot; value=&quot;Slide 13&quot;/&gt;&lt;property id=&quot;20307&quot; value=&quot;273&quot;/&gt;&lt;/object&gt;&lt;object type=&quot;3&quot; unique_id=&quot;10017&quot;&gt;&lt;property id=&quot;20148&quot; value=&quot;5&quot;/&gt;&lt;property id=&quot;20300&quot; value=&quot;Slide 14&quot;/&gt;&lt;property id=&quot;20307&quot; value=&quot;277&quot;/&gt;&lt;/object&gt;&lt;object type=&quot;3&quot; unique_id=&quot;10018&quot;&gt;&lt;property id=&quot;20148&quot; value=&quot;5&quot;/&gt;&lt;property id=&quot;20300&quot; value=&quot;Slide 15&quot;/&gt;&lt;property id=&quot;20307&quot; value=&quot;298&quot;/&gt;&lt;/object&gt;&lt;object type=&quot;3&quot; unique_id=&quot;10019&quot;&gt;&lt;property id=&quot;20148&quot; value=&quot;5&quot;/&gt;&lt;property id=&quot;20300&quot; value=&quot;Slide 16&quot;/&gt;&lt;property id=&quot;20307&quot; value=&quot;301&quot;/&gt;&lt;/object&gt;&lt;object type=&quot;3&quot; unique_id=&quot;10020&quot;&gt;&lt;property id=&quot;20148&quot; value=&quot;5&quot;/&gt;&lt;property id=&quot;20300&quot; value=&quot;Slide 17&quot;/&gt;&lt;property id=&quot;20307&quot; value=&quot;302&quot;/&gt;&lt;/object&gt;&lt;object type=&quot;3&quot; unique_id=&quot;10021&quot;&gt;&lt;property id=&quot;20148&quot; value=&quot;5&quot;/&gt;&lt;property id=&quot;20300&quot; value=&quot;Slide 18&quot;/&gt;&lt;property id=&quot;20307&quot; value=&quot;303&quot;/&gt;&lt;/object&gt;&lt;object type=&quot;3&quot; unique_id=&quot;10022&quot;&gt;&lt;property id=&quot;20148&quot; value=&quot;5&quot;/&gt;&lt;property id=&quot;20300&quot; value=&quot;Slide 19&quot;/&gt;&lt;property id=&quot;20307&quot; value=&quot;278&quot;/&gt;&lt;/object&gt;&lt;object type=&quot;3&quot; unique_id=&quot;10023&quot;&gt;&lt;property id=&quot;20148&quot; value=&quot;5&quot;/&gt;&lt;property id=&quot;20300&quot; value=&quot;Slide 20&quot;/&gt;&lt;property id=&quot;20307&quot; value=&quot;279&quot;/&gt;&lt;/object&gt;&lt;object type=&quot;3&quot; unique_id=&quot;10024&quot;&gt;&lt;property id=&quot;20148&quot; value=&quot;5&quot;/&gt;&lt;property id=&quot;20300&quot; value=&quot;Slide 21&quot;/&gt;&lt;property id=&quot;20307&quot; value=&quot;289&quot;/&gt;&lt;/object&gt;&lt;object type=&quot;3&quot; unique_id=&quot;10025&quot;&gt;&lt;property id=&quot;20148&quot; value=&quot;5&quot;/&gt;&lt;property id=&quot;20300&quot; value=&quot;Slide 22&quot;/&gt;&lt;property id=&quot;20307&quot; value=&quot;290&quot;/&gt;&lt;/object&gt;&lt;object type=&quot;3&quot; unique_id=&quot;10026&quot;&gt;&lt;property id=&quot;20148&quot; value=&quot;5&quot;/&gt;&lt;property id=&quot;20300&quot; value=&quot;Slide 23&quot;/&gt;&lt;property id=&quot;20307&quot; value=&quot;281&quot;/&gt;&lt;/object&gt;&lt;object type=&quot;3&quot; unique_id=&quot;10027&quot;&gt;&lt;property id=&quot;20148&quot; value=&quot;5&quot;/&gt;&lt;property id=&quot;20300&quot; value=&quot;Slide 24&quot;/&gt;&lt;property id=&quot;20307&quot; value=&quot;304&quot;/&gt;&lt;/object&gt;&lt;object type=&quot;3&quot; unique_id=&quot;10028&quot;&gt;&lt;property id=&quot;20148&quot; value=&quot;5&quot;/&gt;&lt;property id=&quot;20300&quot; value=&quot;Slide 25&quot;/&gt;&lt;property id=&quot;20307&quot; value=&quot;282&quot;/&gt;&lt;/object&gt;&lt;object type=&quot;3&quot; unique_id=&quot;10029&quot;&gt;&lt;property id=&quot;20148&quot; value=&quot;5&quot;/&gt;&lt;property id=&quot;20300&quot; value=&quot;Slide 26&quot;/&gt;&lt;property id=&quot;20307&quot; value=&quot;283&quot;/&gt;&lt;/object&gt;&lt;object type=&quot;3&quot; unique_id=&quot;10030&quot;&gt;&lt;property id=&quot;20148&quot; value=&quot;5&quot;/&gt;&lt;property id=&quot;20300&quot; value=&quot;Slide 27&quot;/&gt;&lt;property id=&quot;20307&quot; value=&quot;284&quot;/&gt;&lt;/object&gt;&lt;object type=&quot;3&quot; unique_id=&quot;10031&quot;&gt;&lt;property id=&quot;20148&quot; value=&quot;5&quot;/&gt;&lt;property id=&quot;20300&quot; value=&quot;Slide 28&quot;/&gt;&lt;property id=&quot;20307&quot; value=&quot;286&quot;/&gt;&lt;/object&gt;&lt;object type=&quot;3&quot; unique_id=&quot;10032&quot;&gt;&lt;property id=&quot;20148&quot; value=&quot;5&quot;/&gt;&lt;property id=&quot;20300&quot; value=&quot;Slide 29&quot;/&gt;&lt;property id=&quot;20307&quot; value=&quot;287&quot;/&gt;&lt;/object&gt;&lt;object type=&quot;3&quot; unique_id=&quot;10033&quot;&gt;&lt;property id=&quot;20148&quot; value=&quot;5&quot;/&gt;&lt;property id=&quot;20300&quot; value=&quot;Slide 30&quot;/&gt;&lt;property id=&quot;20307&quot; value=&quot;288&quot;/&gt;&lt;/object&gt;&lt;object type=&quot;3&quot; unique_id=&quot;10034&quot;&gt;&lt;property id=&quot;20148&quot; value=&quot;5&quot;/&gt;&lt;property id=&quot;20300&quot; value=&quot;Slide 31&quot;/&gt;&lt;property id=&quot;20307&quot; value=&quot;299&quot;/&gt;&lt;/object&gt;&lt;object type=&quot;3&quot; unique_id=&quot;10035&quot;&gt;&lt;property id=&quot;20148&quot; value=&quot;5&quot;/&gt;&lt;property id=&quot;20300&quot; value=&quot;Slide 32&quot;/&gt;&lt;property id=&quot;20307&quot; value=&quot;285&quot;/&gt;&lt;/object&gt;&lt;object type=&quot;3&quot; unique_id=&quot;10036&quot;&gt;&lt;property id=&quot;20148&quot; value=&quot;5&quot;/&gt;&lt;property id=&quot;20300&quot; value=&quot;Slide 33 - &amp;quot;CỦNG CỐ&amp;quot;&quot;/&gt;&lt;property id=&quot;20307&quot; value=&quot;300&quot;/&gt;&lt;/object&gt;&lt;object type=&quot;3&quot; unique_id=&quot;10037&quot;&gt;&lt;property id=&quot;20148&quot; value=&quot;5&quot;/&gt;&lt;property id=&quot;20300&quot; value=&quot;Slide 34&quot;/&gt;&lt;property id=&quot;20307&quot; value=&quot;27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28_MAU">
  <a:themeElements>
    <a:clrScheme name="27_MAU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7_MAU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7_MAU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MAU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MAU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MAU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MAU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MAU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MAU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MAU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MAU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MAU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MAU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MAU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Default Design">
  <a:themeElements>
    <a:clrScheme name="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1_Custom Design">
  <a:themeElements>
    <a:clrScheme name="5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5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2_Custom Design">
  <a:themeElements>
    <a:clrScheme name="6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6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549</TotalTime>
  <Words>3266</Words>
  <Application>Microsoft Office PowerPoint</Application>
  <PresentationFormat>Widescreen</PresentationFormat>
  <Paragraphs>312</Paragraphs>
  <Slides>58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58</vt:i4>
      </vt:variant>
    </vt:vector>
  </HeadingPairs>
  <TitlesOfParts>
    <vt:vector size="69" baseType="lpstr">
      <vt:lpstr>Arial</vt:lpstr>
      <vt:lpstr>Arial Black</vt:lpstr>
      <vt:lpstr>Calibri</vt:lpstr>
      <vt:lpstr>Calibri Light</vt:lpstr>
      <vt:lpstr>Times New Roman</vt:lpstr>
      <vt:lpstr>28_MAU</vt:lpstr>
      <vt:lpstr>1_Default Design</vt:lpstr>
      <vt:lpstr>5_Default Design</vt:lpstr>
      <vt:lpstr>11_Custom Design</vt:lpstr>
      <vt:lpstr>12_Custom Design</vt:lpstr>
      <vt:lpstr>13_Custom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TÓM LẠI: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Sunrise.tqb@hotmail.com</dc:creator>
  <cp:lastModifiedBy>Trần Thảo</cp:lastModifiedBy>
  <cp:revision>73</cp:revision>
  <dcterms:created xsi:type="dcterms:W3CDTF">2018-09-09T01:35:14Z</dcterms:created>
  <dcterms:modified xsi:type="dcterms:W3CDTF">2021-09-25T12:06:14Z</dcterms:modified>
</cp:coreProperties>
</file>